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Средний стиль 2 -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A488322-F2BA-4B5B-9748-0D474271808F}" styleName="Средний стиль 3 - акцент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60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ru-RU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Вставка рисунка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F627806A-04F5-4FDB-B9BF-99CBA5CBB465}" type="datetimeFigureOut">
              <a:rPr lang="ru-RU" smtClean="0"/>
              <a:t>11.12.2017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862EC101-8DCE-4128-B906-36FD973E887C}" type="slidenum">
              <a:rPr lang="ru-RU" smtClean="0"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Отчет о работе с инвалидами и участниками войн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747972" y="4581128"/>
            <a:ext cx="4424536" cy="1384177"/>
          </a:xfrm>
        </p:spPr>
        <p:txBody>
          <a:bodyPr/>
          <a:lstStyle/>
          <a:p>
            <a:r>
              <a:rPr lang="ru-RU" dirty="0" smtClean="0"/>
              <a:t>ГБУЗ «ЗККГВВ»</a:t>
            </a:r>
          </a:p>
          <a:p>
            <a:r>
              <a:rPr lang="ru-RU" dirty="0" smtClean="0"/>
              <a:t>Зав. ОМО </a:t>
            </a:r>
            <a:r>
              <a:rPr lang="ru-RU" dirty="0" err="1" smtClean="0"/>
              <a:t>Патокина</a:t>
            </a:r>
            <a:r>
              <a:rPr lang="ru-RU" dirty="0" smtClean="0"/>
              <a:t> Н.А.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068275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2778"/>
            <a:ext cx="8229600" cy="1152128"/>
          </a:xfrm>
        </p:spPr>
        <p:txBody>
          <a:bodyPr>
            <a:normAutofit/>
          </a:bodyPr>
          <a:lstStyle/>
          <a:p>
            <a:r>
              <a:rPr lang="ru-RU" sz="1800" dirty="0"/>
              <a:t>7.Диспансерное наблюдение инвалидов и участников Великой Отечественной войны </a:t>
            </a:r>
            <a:br>
              <a:rPr lang="ru-RU" sz="1800" dirty="0"/>
            </a:br>
            <a:r>
              <a:rPr lang="ru-RU" sz="1800" dirty="0"/>
              <a:t>и воинов – интернационалистов 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22764482"/>
              </p:ext>
            </p:extLst>
          </p:nvPr>
        </p:nvGraphicFramePr>
        <p:xfrm>
          <a:off x="518864" y="1283437"/>
          <a:ext cx="8229600" cy="5426901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4017914"/>
                <a:gridCol w="628808"/>
                <a:gridCol w="1256350"/>
                <a:gridCol w="984690"/>
                <a:gridCol w="1341838"/>
              </a:tblGrid>
              <a:tr h="38450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Наименование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№ строки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Участники ВОВ (кроме ИОВ)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Инвалиды ВОВ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Воины - интернационалисты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1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2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3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4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5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Стоит под диспансерным наблюдением на начало отчего года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1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Вновь взято под диспансерное наблюдение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2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Снято с диспансерного наблюдения в течение отчего года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3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Из них :        выехало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4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                     умерло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5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 smtClean="0">
                          <a:effectLst/>
                        </a:rPr>
                        <a:t>Состоит</a:t>
                      </a:r>
                      <a:r>
                        <a:rPr lang="ru-RU" sz="1350" baseline="0" dirty="0" smtClean="0">
                          <a:effectLst/>
                        </a:rPr>
                        <a:t>  под </a:t>
                      </a:r>
                      <a:r>
                        <a:rPr lang="ru-RU" sz="1350" dirty="0" smtClean="0">
                          <a:effectLst/>
                        </a:rPr>
                        <a:t>диспансерным</a:t>
                      </a:r>
                      <a:r>
                        <a:rPr lang="ru-RU" sz="1350" baseline="0" dirty="0" smtClean="0">
                          <a:effectLst/>
                        </a:rPr>
                        <a:t> </a:t>
                      </a:r>
                      <a:r>
                        <a:rPr lang="ru-RU" sz="1350" dirty="0" smtClean="0">
                          <a:effectLst/>
                        </a:rPr>
                        <a:t> наблюдением </a:t>
                      </a:r>
                      <a:r>
                        <a:rPr lang="ru-RU" sz="1350" dirty="0">
                          <a:effectLst/>
                        </a:rPr>
                        <a:t>на конец отчего года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6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384504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                   в том числе по группам инвалидности: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                   </a:t>
                      </a:r>
                      <a:r>
                        <a:rPr lang="en-US" sz="1350" dirty="0">
                          <a:effectLst/>
                        </a:rPr>
                        <a:t>I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7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                  </a:t>
                      </a:r>
                      <a:r>
                        <a:rPr lang="en-US" sz="1350" dirty="0">
                          <a:effectLst/>
                        </a:rPr>
                        <a:t>II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8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                 </a:t>
                      </a:r>
                      <a:r>
                        <a:rPr lang="en-US" sz="1350" dirty="0">
                          <a:effectLst/>
                        </a:rPr>
                        <a:t>III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9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Охвачено комплексными медицинскими осмотрами (из стр. 6)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10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Нуждались в стационарном лечении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11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Получили стационарное лечение из числа нуждавшихся (стр. 11)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12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  <a:tr h="19225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Получили санаторно – курортное лечение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13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>
                          <a:effectLst/>
                        </a:rPr>
                        <a:t> </a:t>
                      </a:r>
                      <a:endParaRPr lang="ru-RU" sz="135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50" dirty="0">
                          <a:effectLst/>
                        </a:rPr>
                        <a:t> </a:t>
                      </a:r>
                      <a:endParaRPr lang="ru-RU" sz="135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390" marR="68390" marT="0" marB="0"/>
                </a:tc>
              </a:tr>
            </a:tbl>
          </a:graphicData>
        </a:graphic>
      </p:graphicFrame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457200" y="980728"/>
            <a:ext cx="8291264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(2600)</a:t>
            </a:r>
            <a:r>
              <a:rPr kumimoji="0" lang="ru-RU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                                                                                                                                                                                                  </a:t>
            </a:r>
            <a:r>
              <a:rPr kumimoji="0" lang="ru-RU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itchFamily="34" charset="0"/>
                <a:cs typeface="Times New Roman" pitchFamily="18" charset="0"/>
              </a:rPr>
              <a:t>Код по ОКЕИ : человек - 792</a:t>
            </a:r>
            <a:endParaRPr kumimoji="0" lang="ru-RU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295566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Распоряжение от 30 декабря </a:t>
            </a:r>
            <a:br>
              <a:rPr lang="ru-RU" dirty="0" smtClean="0"/>
            </a:br>
            <a:r>
              <a:rPr lang="ru-RU" dirty="0" smtClean="0"/>
              <a:t>2016 г. №1760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О проведении диспансеризации инвалидов и участников Великой Отечественной войны и лиц, приравненных к ним, и обеспечении внеочередного оказания им медицинской помощи, включая медицинскую помощь на дому маломобильным ветеранам войны в медицинских организациях Забайкальского края в 2017 году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0443800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пекс">
  <a:themeElements>
    <a:clrScheme name="Аспект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Апекс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Апекс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37</TotalTime>
  <Words>191</Words>
  <Application>Microsoft Office PowerPoint</Application>
  <PresentationFormat>Экран (4:3)</PresentationFormat>
  <Paragraphs>83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Апекс</vt:lpstr>
      <vt:lpstr>Отчет о работе с инвалидами и участниками войн</vt:lpstr>
      <vt:lpstr>7.Диспансерное наблюдение инвалидов и участников Великой Отечественной войны  и воинов – интернационалистов </vt:lpstr>
      <vt:lpstr>Распоряжение от 30 декабря  2016 г. №1760</vt:lpstr>
    </vt:vector>
  </TitlesOfParts>
  <Company>SPecialiST RePack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Отчет о работе с инвалидами и участниками войн</dc:title>
  <dc:creator>Admin</dc:creator>
  <cp:lastModifiedBy>RAMEC</cp:lastModifiedBy>
  <cp:revision>5</cp:revision>
  <dcterms:created xsi:type="dcterms:W3CDTF">2017-12-11T08:23:39Z</dcterms:created>
  <dcterms:modified xsi:type="dcterms:W3CDTF">2017-12-11T06:43:51Z</dcterms:modified>
</cp:coreProperties>
</file>

<file path=docProps/thumbnail.jpeg>
</file>