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7" r:id="rId1"/>
  </p:sldMasterIdLst>
  <p:notesMasterIdLst>
    <p:notesMasterId r:id="rId22"/>
  </p:notesMasterIdLst>
  <p:sldIdLst>
    <p:sldId id="321" r:id="rId2"/>
    <p:sldId id="323" r:id="rId3"/>
    <p:sldId id="322" r:id="rId4"/>
    <p:sldId id="330" r:id="rId5"/>
    <p:sldId id="329" r:id="rId6"/>
    <p:sldId id="298" r:id="rId7"/>
    <p:sldId id="299" r:id="rId8"/>
    <p:sldId id="300" r:id="rId9"/>
    <p:sldId id="301" r:id="rId10"/>
    <p:sldId id="331" r:id="rId11"/>
    <p:sldId id="333" r:id="rId12"/>
    <p:sldId id="332" r:id="rId13"/>
    <p:sldId id="334" r:id="rId14"/>
    <p:sldId id="325" r:id="rId15"/>
    <p:sldId id="326" r:id="rId16"/>
    <p:sldId id="302" r:id="rId17"/>
    <p:sldId id="304" r:id="rId18"/>
    <p:sldId id="303" r:id="rId19"/>
    <p:sldId id="327" r:id="rId20"/>
    <p:sldId id="328" r:id="rId2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5050"/>
    <a:srgbClr val="FFFF00"/>
    <a:srgbClr val="FF3399"/>
    <a:srgbClr val="FF330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DD23D8-C0D3-4D3F-9649-BB144458A2D9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13E0A6-A5DE-4B92-8B41-809D1CBB6D75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smtClean="0">
              <a:latin typeface="Arial Black" pitchFamily="34" charset="0"/>
            </a:rPr>
            <a:t>Сайт </a:t>
          </a:r>
          <a:r>
            <a:rPr lang="en-US" sz="3600" b="1" smtClean="0">
              <a:latin typeface="Arial Black" pitchFamily="34" charset="0"/>
            </a:rPr>
            <a:t>chitazdrav.ru</a:t>
          </a:r>
          <a:endParaRPr lang="ru-RU" sz="3600" smtClean="0">
            <a:latin typeface="Arial Black" pitchFamily="34" charset="0"/>
          </a:endParaRPr>
        </a:p>
        <a:p>
          <a:pPr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B58031A7-2698-4EDF-B95C-39EFC6E136C8}" type="parTrans" cxnId="{87CCEDF3-1C16-4074-80E2-1F64CC2D487E}">
      <dgm:prSet/>
      <dgm:spPr/>
      <dgm:t>
        <a:bodyPr/>
        <a:lstStyle/>
        <a:p>
          <a:endParaRPr lang="ru-RU"/>
        </a:p>
      </dgm:t>
    </dgm:pt>
    <dgm:pt modelId="{D40B721C-6BFD-4100-88F4-5D61E508B961}" type="sibTrans" cxnId="{87CCEDF3-1C16-4074-80E2-1F64CC2D487E}">
      <dgm:prSet/>
      <dgm:spPr/>
      <dgm:t>
        <a:bodyPr/>
        <a:lstStyle/>
        <a:p>
          <a:endParaRPr lang="ru-RU"/>
        </a:p>
      </dgm:t>
    </dgm:pt>
    <dgm:pt modelId="{B298CD54-40BA-4EA0-99C0-B1F4053DDD0B}">
      <dgm:prSet custT="1"/>
      <dgm:spPr/>
      <dgm:t>
        <a:bodyPr/>
        <a:lstStyle/>
        <a:p>
          <a:pPr rtl="0"/>
          <a:endParaRPr lang="ru-RU" sz="4000" dirty="0">
            <a:solidFill>
              <a:schemeClr val="tx1"/>
            </a:solidFill>
          </a:endParaRPr>
        </a:p>
      </dgm:t>
    </dgm:pt>
    <dgm:pt modelId="{5B2AA6DF-BA1B-40A7-9244-B70E3145C593}" type="parTrans" cxnId="{78B6A370-DA3D-4928-9052-5B79D38BEE44}">
      <dgm:prSet/>
      <dgm:spPr/>
      <dgm:t>
        <a:bodyPr/>
        <a:lstStyle/>
        <a:p>
          <a:endParaRPr lang="ru-RU"/>
        </a:p>
      </dgm:t>
    </dgm:pt>
    <dgm:pt modelId="{A8470399-C513-41A9-A7D8-FB2F655FA437}" type="sibTrans" cxnId="{78B6A370-DA3D-4928-9052-5B79D38BEE44}">
      <dgm:prSet/>
      <dgm:spPr/>
      <dgm:t>
        <a:bodyPr/>
        <a:lstStyle/>
        <a:p>
          <a:endParaRPr lang="ru-RU"/>
        </a:p>
      </dgm:t>
    </dgm:pt>
    <dgm:pt modelId="{668EC534-88FA-44FE-8D08-85BFC8D1D536}">
      <dgm:prSet/>
      <dgm:spPr/>
      <dgm:t>
        <a:bodyPr/>
        <a:lstStyle/>
        <a:p>
          <a:pPr rtl="0"/>
          <a:endParaRPr lang="ru-RU" dirty="0"/>
        </a:p>
      </dgm:t>
    </dgm:pt>
    <dgm:pt modelId="{2D9DF6B5-6134-4D2D-991A-5520290CF5B5}" type="parTrans" cxnId="{DBC5CD69-3EAB-42CE-929D-503FAFC2DE15}">
      <dgm:prSet/>
      <dgm:spPr/>
      <dgm:t>
        <a:bodyPr/>
        <a:lstStyle/>
        <a:p>
          <a:endParaRPr lang="ru-RU"/>
        </a:p>
      </dgm:t>
    </dgm:pt>
    <dgm:pt modelId="{40BD1EAE-7886-42C2-81A0-D129A4AECC56}" type="sibTrans" cxnId="{DBC5CD69-3EAB-42CE-929D-503FAFC2DE15}">
      <dgm:prSet/>
      <dgm:spPr/>
      <dgm:t>
        <a:bodyPr/>
        <a:lstStyle/>
        <a:p>
          <a:endParaRPr lang="ru-RU"/>
        </a:p>
      </dgm:t>
    </dgm:pt>
    <dgm:pt modelId="{67DFDEA2-2C54-4CE7-A61F-B6C78F4C317D}">
      <dgm:prSet/>
      <dgm:spPr/>
      <dgm:t>
        <a:bodyPr/>
        <a:lstStyle/>
        <a:p>
          <a:pPr rtl="0"/>
          <a:endParaRPr lang="ru-RU"/>
        </a:p>
      </dgm:t>
    </dgm:pt>
    <dgm:pt modelId="{538A711C-D36E-478E-9A43-DBBBEFEFCDAD}" type="parTrans" cxnId="{24F31641-A1F0-4D33-85BE-A5C70A23910E}">
      <dgm:prSet/>
      <dgm:spPr/>
      <dgm:t>
        <a:bodyPr/>
        <a:lstStyle/>
        <a:p>
          <a:endParaRPr lang="ru-RU"/>
        </a:p>
      </dgm:t>
    </dgm:pt>
    <dgm:pt modelId="{80699E29-9D1F-4C83-BCA8-D5D66F70B772}" type="sibTrans" cxnId="{24F31641-A1F0-4D33-85BE-A5C70A23910E}">
      <dgm:prSet/>
      <dgm:spPr/>
      <dgm:t>
        <a:bodyPr/>
        <a:lstStyle/>
        <a:p>
          <a:endParaRPr lang="ru-RU"/>
        </a:p>
      </dgm:t>
    </dgm:pt>
    <dgm:pt modelId="{FCD65E17-CB8F-4BCA-BBE2-3CDF7D4BCA1D}">
      <dgm:prSet custT="1"/>
      <dgm:spPr/>
      <dgm:t>
        <a:bodyPr/>
        <a:lstStyle/>
        <a:p>
          <a:pPr rtl="0"/>
          <a:r>
            <a:rPr lang="ru-RU" sz="2400" b="1" dirty="0" smtClean="0">
              <a:latin typeface="Arial Black" pitchFamily="34" charset="0"/>
            </a:rPr>
            <a:t>Раздел «Летняя оздоровительная кампания»</a:t>
          </a:r>
          <a:endParaRPr lang="ru-RU" sz="2400" dirty="0">
            <a:latin typeface="Arial Black" pitchFamily="34" charset="0"/>
          </a:endParaRPr>
        </a:p>
      </dgm:t>
    </dgm:pt>
    <dgm:pt modelId="{68C84C1A-3183-4F2D-BBE4-0471F38128F2}" type="parTrans" cxnId="{00DF78C6-EF75-4C22-84DE-B8CA6A79C467}">
      <dgm:prSet/>
      <dgm:spPr/>
      <dgm:t>
        <a:bodyPr/>
        <a:lstStyle/>
        <a:p>
          <a:endParaRPr lang="ru-RU"/>
        </a:p>
      </dgm:t>
    </dgm:pt>
    <dgm:pt modelId="{CE63AE32-40CC-4C1E-AF9A-6B5779F49422}" type="sibTrans" cxnId="{00DF78C6-EF75-4C22-84DE-B8CA6A79C467}">
      <dgm:prSet/>
      <dgm:spPr/>
      <dgm:t>
        <a:bodyPr/>
        <a:lstStyle/>
        <a:p>
          <a:endParaRPr lang="ru-RU"/>
        </a:p>
      </dgm:t>
    </dgm:pt>
    <dgm:pt modelId="{EC60F362-3E82-4140-B15A-D9F7F1A1F4B6}">
      <dgm:prSet custT="1"/>
      <dgm:spPr/>
      <dgm:t>
        <a:bodyPr/>
        <a:lstStyle/>
        <a:p>
          <a:r>
            <a:rPr lang="ru-RU" sz="3600" dirty="0" smtClean="0">
              <a:latin typeface="Arial Black" pitchFamily="34" charset="0"/>
            </a:rPr>
            <a:t>Сайт </a:t>
          </a:r>
          <a:r>
            <a:rPr lang="en-US" sz="3600" dirty="0" smtClean="0">
              <a:latin typeface="Arial Black" pitchFamily="34" charset="0"/>
            </a:rPr>
            <a:t>doctorzdrav-chita.ru</a:t>
          </a:r>
          <a:endParaRPr lang="ru-RU" sz="2600" dirty="0"/>
        </a:p>
      </dgm:t>
    </dgm:pt>
    <dgm:pt modelId="{B0BA8155-4C44-4EA1-ACF4-30E06893370C}" type="parTrans" cxnId="{86ACF02A-3038-491D-8D0F-FAADD9F83403}">
      <dgm:prSet/>
      <dgm:spPr/>
      <dgm:t>
        <a:bodyPr/>
        <a:lstStyle/>
        <a:p>
          <a:endParaRPr lang="ru-RU"/>
        </a:p>
      </dgm:t>
    </dgm:pt>
    <dgm:pt modelId="{F64BAB54-DC8D-495D-95E4-0C2921A88B1B}" type="sibTrans" cxnId="{86ACF02A-3038-491D-8D0F-FAADD9F83403}">
      <dgm:prSet/>
      <dgm:spPr/>
      <dgm:t>
        <a:bodyPr/>
        <a:lstStyle/>
        <a:p>
          <a:endParaRPr lang="ru-RU"/>
        </a:p>
      </dgm:t>
    </dgm:pt>
    <dgm:pt modelId="{C5686C06-A242-4D6F-A85E-66617C522DA0}" type="pres">
      <dgm:prSet presAssocID="{72DD23D8-C0D3-4D3F-9649-BB144458A2D9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5831282C-66F1-4A9B-94E5-F1073AF0CB81}" type="pres">
      <dgm:prSet presAssocID="{8913E0A6-A5DE-4B92-8B41-809D1CBB6D75}" presName="circle1" presStyleLbl="node1" presStyleIdx="0" presStyleCnt="6" custLinFactNeighborX="209" custLinFactNeighborY="-4112"/>
      <dgm:spPr/>
    </dgm:pt>
    <dgm:pt modelId="{905BA402-1C58-4B66-96A5-007C695B867B}" type="pres">
      <dgm:prSet presAssocID="{8913E0A6-A5DE-4B92-8B41-809D1CBB6D75}" presName="space" presStyleCnt="0"/>
      <dgm:spPr/>
    </dgm:pt>
    <dgm:pt modelId="{D1DE6FE7-CF8F-4970-BF6E-B701689DADCB}" type="pres">
      <dgm:prSet presAssocID="{8913E0A6-A5DE-4B92-8B41-809D1CBB6D75}" presName="rect1" presStyleLbl="alignAcc1" presStyleIdx="0" presStyleCnt="6" custLinFactNeighborX="-178" custLinFactNeighborY="-4112"/>
      <dgm:spPr/>
    </dgm:pt>
    <dgm:pt modelId="{BCA16818-D734-4B07-B4E8-2A6BAF4145B2}" type="pres">
      <dgm:prSet presAssocID="{B298CD54-40BA-4EA0-99C0-B1F4053DDD0B}" presName="vertSpace2" presStyleLbl="node1" presStyleIdx="0" presStyleCnt="6"/>
      <dgm:spPr/>
    </dgm:pt>
    <dgm:pt modelId="{DD7AB9C2-0264-487C-9E59-2DB742ABC87E}" type="pres">
      <dgm:prSet presAssocID="{B298CD54-40BA-4EA0-99C0-B1F4053DDD0B}" presName="circle2" presStyleLbl="node1" presStyleIdx="1" presStyleCnt="6"/>
      <dgm:spPr/>
    </dgm:pt>
    <dgm:pt modelId="{C2E82C1F-5F8B-4C13-90B5-576708D66829}" type="pres">
      <dgm:prSet presAssocID="{B298CD54-40BA-4EA0-99C0-B1F4053DDD0B}" presName="rect2" presStyleLbl="alignAcc1" presStyleIdx="1" presStyleCnt="6" custScaleY="57886"/>
      <dgm:spPr/>
      <dgm:t>
        <a:bodyPr/>
        <a:lstStyle/>
        <a:p>
          <a:endParaRPr lang="ru-RU"/>
        </a:p>
      </dgm:t>
    </dgm:pt>
    <dgm:pt modelId="{6E4FCA93-C32F-4265-A329-B360A9D4252B}" type="pres">
      <dgm:prSet presAssocID="{FCD65E17-CB8F-4BCA-BBE2-3CDF7D4BCA1D}" presName="vertSpace3" presStyleLbl="node1" presStyleIdx="1" presStyleCnt="6"/>
      <dgm:spPr/>
    </dgm:pt>
    <dgm:pt modelId="{40EB100A-F320-4659-9F7B-CA39F3A1AB02}" type="pres">
      <dgm:prSet presAssocID="{FCD65E17-CB8F-4BCA-BBE2-3CDF7D4BCA1D}" presName="circle3" presStyleLbl="node1" presStyleIdx="2" presStyleCnt="6"/>
      <dgm:spPr/>
    </dgm:pt>
    <dgm:pt modelId="{565CFD23-9400-4D33-99F2-F9A87034709E}" type="pres">
      <dgm:prSet presAssocID="{FCD65E17-CB8F-4BCA-BBE2-3CDF7D4BCA1D}" presName="rect3" presStyleLbl="alignAcc1" presStyleIdx="2" presStyleCnt="6" custScaleY="111250" custLinFactNeighborX="-178" custLinFactNeighborY="-6947"/>
      <dgm:spPr/>
    </dgm:pt>
    <dgm:pt modelId="{7BADBB53-E86F-475A-B42C-CDFF842C0F3D}" type="pres">
      <dgm:prSet presAssocID="{668EC534-88FA-44FE-8D08-85BFC8D1D536}" presName="vertSpace4" presStyleLbl="node1" presStyleIdx="2" presStyleCnt="6"/>
      <dgm:spPr/>
    </dgm:pt>
    <dgm:pt modelId="{ADBF2E80-A2CB-47F0-AD87-5D63594FA616}" type="pres">
      <dgm:prSet presAssocID="{668EC534-88FA-44FE-8D08-85BFC8D1D536}" presName="circle4" presStyleLbl="node1" presStyleIdx="3" presStyleCnt="6"/>
      <dgm:spPr/>
    </dgm:pt>
    <dgm:pt modelId="{514B1C11-5C08-46D8-8655-054DEBC1CC9D}" type="pres">
      <dgm:prSet presAssocID="{668EC534-88FA-44FE-8D08-85BFC8D1D536}" presName="rect4" presStyleLbl="alignAcc1" presStyleIdx="3" presStyleCnt="6" custLinFactNeighborX="-178" custLinFactNeighborY="-2896"/>
      <dgm:spPr/>
    </dgm:pt>
    <dgm:pt modelId="{753D365E-DAEE-4E36-81B8-7C702E7A364D}" type="pres">
      <dgm:prSet presAssocID="{EC60F362-3E82-4140-B15A-D9F7F1A1F4B6}" presName="vertSpace5" presStyleLbl="node1" presStyleIdx="3" presStyleCnt="6"/>
      <dgm:spPr/>
    </dgm:pt>
    <dgm:pt modelId="{E51741B7-C810-4678-93A9-7A06AF130EDA}" type="pres">
      <dgm:prSet presAssocID="{EC60F362-3E82-4140-B15A-D9F7F1A1F4B6}" presName="circle5" presStyleLbl="node1" presStyleIdx="4" presStyleCnt="6"/>
      <dgm:spPr/>
    </dgm:pt>
    <dgm:pt modelId="{8069CE8A-CFE0-4BDD-9159-5C2F85879A66}" type="pres">
      <dgm:prSet presAssocID="{EC60F362-3E82-4140-B15A-D9F7F1A1F4B6}" presName="rect5" presStyleLbl="alignAcc1" presStyleIdx="4" presStyleCnt="6" custScaleY="169678"/>
      <dgm:spPr/>
      <dgm:t>
        <a:bodyPr/>
        <a:lstStyle/>
        <a:p>
          <a:endParaRPr lang="ru-RU"/>
        </a:p>
      </dgm:t>
    </dgm:pt>
    <dgm:pt modelId="{5C48CDB1-4817-44AE-9840-1895EF26A601}" type="pres">
      <dgm:prSet presAssocID="{67DFDEA2-2C54-4CE7-A61F-B6C78F4C317D}" presName="vertSpace6" presStyleLbl="node1" presStyleIdx="4" presStyleCnt="6"/>
      <dgm:spPr/>
    </dgm:pt>
    <dgm:pt modelId="{0A91ADA7-83B1-4E86-BD1A-CC3BB0DA95F1}" type="pres">
      <dgm:prSet presAssocID="{67DFDEA2-2C54-4CE7-A61F-B6C78F4C317D}" presName="circle6" presStyleLbl="node1" presStyleIdx="5" presStyleCnt="6"/>
      <dgm:spPr/>
    </dgm:pt>
    <dgm:pt modelId="{8C20D9D3-840E-4E32-BA06-50D25FC66811}" type="pres">
      <dgm:prSet presAssocID="{67DFDEA2-2C54-4CE7-A61F-B6C78F4C317D}" presName="rect6" presStyleLbl="alignAcc1" presStyleIdx="5" presStyleCnt="6"/>
      <dgm:spPr/>
    </dgm:pt>
    <dgm:pt modelId="{9D21E149-B4D6-44F9-973F-BEFB437EABFE}" type="pres">
      <dgm:prSet presAssocID="{8913E0A6-A5DE-4B92-8B41-809D1CBB6D75}" presName="rect1ParTxNoCh" presStyleLbl="alignAcc1" presStyleIdx="5" presStyleCnt="6">
        <dgm:presLayoutVars>
          <dgm:chMax val="1"/>
          <dgm:bulletEnabled val="1"/>
        </dgm:presLayoutVars>
      </dgm:prSet>
      <dgm:spPr/>
    </dgm:pt>
    <dgm:pt modelId="{43CEF331-DCF6-4F06-B9CC-A63DECF5F22C}" type="pres">
      <dgm:prSet presAssocID="{B298CD54-40BA-4EA0-99C0-B1F4053DDD0B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4D7BD5-BA55-458F-B81D-D40B81DC48F1}" type="pres">
      <dgm:prSet presAssocID="{FCD65E17-CB8F-4BCA-BBE2-3CDF7D4BCA1D}" presName="rect3ParTxNoCh" presStyleLbl="alignAcc1" presStyleIdx="5" presStyleCnt="6">
        <dgm:presLayoutVars>
          <dgm:chMax val="1"/>
          <dgm:bulletEnabled val="1"/>
        </dgm:presLayoutVars>
      </dgm:prSet>
      <dgm:spPr/>
    </dgm:pt>
    <dgm:pt modelId="{4B38CB68-012A-44A8-A1FF-51ECD76E6D4B}" type="pres">
      <dgm:prSet presAssocID="{668EC534-88FA-44FE-8D08-85BFC8D1D536}" presName="rect4ParTxNoCh" presStyleLbl="alignAcc1" presStyleIdx="5" presStyleCnt="6">
        <dgm:presLayoutVars>
          <dgm:chMax val="1"/>
          <dgm:bulletEnabled val="1"/>
        </dgm:presLayoutVars>
      </dgm:prSet>
      <dgm:spPr/>
    </dgm:pt>
    <dgm:pt modelId="{168C8B06-F5D1-4028-BE83-E9A653E66A2F}" type="pres">
      <dgm:prSet presAssocID="{EC60F362-3E82-4140-B15A-D9F7F1A1F4B6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BB6F55-A4A2-4CC8-BE6B-2CDC0827802D}" type="pres">
      <dgm:prSet presAssocID="{67DFDEA2-2C54-4CE7-A61F-B6C78F4C317D}" presName="rect6ParTxNoCh" presStyleLbl="alignAcc1" presStyleIdx="5" presStyleCnt="6">
        <dgm:presLayoutVars>
          <dgm:chMax val="1"/>
          <dgm:bulletEnabled val="1"/>
        </dgm:presLayoutVars>
      </dgm:prSet>
      <dgm:spPr/>
    </dgm:pt>
  </dgm:ptLst>
  <dgm:cxnLst>
    <dgm:cxn modelId="{FE8C535F-802C-427A-8538-8B8A6FC2B003}" type="presOf" srcId="{8913E0A6-A5DE-4B92-8B41-809D1CBB6D75}" destId="{D1DE6FE7-CF8F-4970-BF6E-B701689DADCB}" srcOrd="0" destOrd="0" presId="urn:microsoft.com/office/officeart/2005/8/layout/target3"/>
    <dgm:cxn modelId="{78B6A370-DA3D-4928-9052-5B79D38BEE44}" srcId="{72DD23D8-C0D3-4D3F-9649-BB144458A2D9}" destId="{B298CD54-40BA-4EA0-99C0-B1F4053DDD0B}" srcOrd="1" destOrd="0" parTransId="{5B2AA6DF-BA1B-40A7-9244-B70E3145C593}" sibTransId="{A8470399-C513-41A9-A7D8-FB2F655FA437}"/>
    <dgm:cxn modelId="{5CE57943-53FD-41BA-985D-BB174221732A}" type="presOf" srcId="{FCD65E17-CB8F-4BCA-BBE2-3CDF7D4BCA1D}" destId="{1E4D7BD5-BA55-458F-B81D-D40B81DC48F1}" srcOrd="1" destOrd="0" presId="urn:microsoft.com/office/officeart/2005/8/layout/target3"/>
    <dgm:cxn modelId="{ECE624C6-C76D-4252-B53F-AFCCE427A828}" type="presOf" srcId="{8913E0A6-A5DE-4B92-8B41-809D1CBB6D75}" destId="{9D21E149-B4D6-44F9-973F-BEFB437EABFE}" srcOrd="1" destOrd="0" presId="urn:microsoft.com/office/officeart/2005/8/layout/target3"/>
    <dgm:cxn modelId="{CD58F2A9-CB40-40BE-8A40-F14BC72BA676}" type="presOf" srcId="{B298CD54-40BA-4EA0-99C0-B1F4053DDD0B}" destId="{C2E82C1F-5F8B-4C13-90B5-576708D66829}" srcOrd="0" destOrd="0" presId="urn:microsoft.com/office/officeart/2005/8/layout/target3"/>
    <dgm:cxn modelId="{75C1B846-6831-48BD-A956-6082B9F3B654}" type="presOf" srcId="{668EC534-88FA-44FE-8D08-85BFC8D1D536}" destId="{514B1C11-5C08-46D8-8655-054DEBC1CC9D}" srcOrd="0" destOrd="0" presId="urn:microsoft.com/office/officeart/2005/8/layout/target3"/>
    <dgm:cxn modelId="{84E6F3AF-0B75-4D56-A21E-0C278167EE8C}" type="presOf" srcId="{72DD23D8-C0D3-4D3F-9649-BB144458A2D9}" destId="{C5686C06-A242-4D6F-A85E-66617C522DA0}" srcOrd="0" destOrd="0" presId="urn:microsoft.com/office/officeart/2005/8/layout/target3"/>
    <dgm:cxn modelId="{628C2B5A-AF25-4F81-A5A3-ED34BFC0A93E}" type="presOf" srcId="{668EC534-88FA-44FE-8D08-85BFC8D1D536}" destId="{4B38CB68-012A-44A8-A1FF-51ECD76E6D4B}" srcOrd="1" destOrd="0" presId="urn:microsoft.com/office/officeart/2005/8/layout/target3"/>
    <dgm:cxn modelId="{C69F5C11-F3B8-4D91-8EB9-1FD66F6AE024}" type="presOf" srcId="{FCD65E17-CB8F-4BCA-BBE2-3CDF7D4BCA1D}" destId="{565CFD23-9400-4D33-99F2-F9A87034709E}" srcOrd="0" destOrd="0" presId="urn:microsoft.com/office/officeart/2005/8/layout/target3"/>
    <dgm:cxn modelId="{6F5161B7-8F94-4DF3-8D55-5FFEA2D757D4}" type="presOf" srcId="{67DFDEA2-2C54-4CE7-A61F-B6C78F4C317D}" destId="{8C20D9D3-840E-4E32-BA06-50D25FC66811}" srcOrd="0" destOrd="0" presId="urn:microsoft.com/office/officeart/2005/8/layout/target3"/>
    <dgm:cxn modelId="{86ACF02A-3038-491D-8D0F-FAADD9F83403}" srcId="{72DD23D8-C0D3-4D3F-9649-BB144458A2D9}" destId="{EC60F362-3E82-4140-B15A-D9F7F1A1F4B6}" srcOrd="4" destOrd="0" parTransId="{B0BA8155-4C44-4EA1-ACF4-30E06893370C}" sibTransId="{F64BAB54-DC8D-495D-95E4-0C2921A88B1B}"/>
    <dgm:cxn modelId="{8BACA77F-12A1-473C-8B93-52BDA9CEFF14}" type="presOf" srcId="{67DFDEA2-2C54-4CE7-A61F-B6C78F4C317D}" destId="{03BB6F55-A4A2-4CC8-BE6B-2CDC0827802D}" srcOrd="1" destOrd="0" presId="urn:microsoft.com/office/officeart/2005/8/layout/target3"/>
    <dgm:cxn modelId="{DBC5CD69-3EAB-42CE-929D-503FAFC2DE15}" srcId="{72DD23D8-C0D3-4D3F-9649-BB144458A2D9}" destId="{668EC534-88FA-44FE-8D08-85BFC8D1D536}" srcOrd="3" destOrd="0" parTransId="{2D9DF6B5-6134-4D2D-991A-5520290CF5B5}" sibTransId="{40BD1EAE-7886-42C2-81A0-D129A4AECC56}"/>
    <dgm:cxn modelId="{87CCEDF3-1C16-4074-80E2-1F64CC2D487E}" srcId="{72DD23D8-C0D3-4D3F-9649-BB144458A2D9}" destId="{8913E0A6-A5DE-4B92-8B41-809D1CBB6D75}" srcOrd="0" destOrd="0" parTransId="{B58031A7-2698-4EDF-B95C-39EFC6E136C8}" sibTransId="{D40B721C-6BFD-4100-88F4-5D61E508B961}"/>
    <dgm:cxn modelId="{00DF78C6-EF75-4C22-84DE-B8CA6A79C467}" srcId="{72DD23D8-C0D3-4D3F-9649-BB144458A2D9}" destId="{FCD65E17-CB8F-4BCA-BBE2-3CDF7D4BCA1D}" srcOrd="2" destOrd="0" parTransId="{68C84C1A-3183-4F2D-BBE4-0471F38128F2}" sibTransId="{CE63AE32-40CC-4C1E-AF9A-6B5779F49422}"/>
    <dgm:cxn modelId="{24F31641-A1F0-4D33-85BE-A5C70A23910E}" srcId="{72DD23D8-C0D3-4D3F-9649-BB144458A2D9}" destId="{67DFDEA2-2C54-4CE7-A61F-B6C78F4C317D}" srcOrd="5" destOrd="0" parTransId="{538A711C-D36E-478E-9A43-DBBBEFEFCDAD}" sibTransId="{80699E29-9D1F-4C83-BCA8-D5D66F70B772}"/>
    <dgm:cxn modelId="{E70E625B-9156-4F82-B406-0B8599896582}" type="presOf" srcId="{B298CD54-40BA-4EA0-99C0-B1F4053DDD0B}" destId="{43CEF331-DCF6-4F06-B9CC-A63DECF5F22C}" srcOrd="1" destOrd="0" presId="urn:microsoft.com/office/officeart/2005/8/layout/target3"/>
    <dgm:cxn modelId="{2362DEC5-31A7-4DE6-9C5D-39645CE5AAD4}" type="presOf" srcId="{EC60F362-3E82-4140-B15A-D9F7F1A1F4B6}" destId="{168C8B06-F5D1-4028-BE83-E9A653E66A2F}" srcOrd="1" destOrd="0" presId="urn:microsoft.com/office/officeart/2005/8/layout/target3"/>
    <dgm:cxn modelId="{B0A6F273-5D26-4828-B3A1-B396D4FCF369}" type="presOf" srcId="{EC60F362-3E82-4140-B15A-D9F7F1A1F4B6}" destId="{8069CE8A-CFE0-4BDD-9159-5C2F85879A66}" srcOrd="0" destOrd="0" presId="urn:microsoft.com/office/officeart/2005/8/layout/target3"/>
    <dgm:cxn modelId="{65246665-61AE-4C25-B523-653EA8623862}" type="presParOf" srcId="{C5686C06-A242-4D6F-A85E-66617C522DA0}" destId="{5831282C-66F1-4A9B-94E5-F1073AF0CB81}" srcOrd="0" destOrd="0" presId="urn:microsoft.com/office/officeart/2005/8/layout/target3"/>
    <dgm:cxn modelId="{8575AAB7-0B68-4F30-85D4-B94752FE65D8}" type="presParOf" srcId="{C5686C06-A242-4D6F-A85E-66617C522DA0}" destId="{905BA402-1C58-4B66-96A5-007C695B867B}" srcOrd="1" destOrd="0" presId="urn:microsoft.com/office/officeart/2005/8/layout/target3"/>
    <dgm:cxn modelId="{08A0D38A-FB03-40BB-9B06-0FF46088B1F2}" type="presParOf" srcId="{C5686C06-A242-4D6F-A85E-66617C522DA0}" destId="{D1DE6FE7-CF8F-4970-BF6E-B701689DADCB}" srcOrd="2" destOrd="0" presId="urn:microsoft.com/office/officeart/2005/8/layout/target3"/>
    <dgm:cxn modelId="{F3BEDC27-BBB7-4138-8BF7-D1777E170E24}" type="presParOf" srcId="{C5686C06-A242-4D6F-A85E-66617C522DA0}" destId="{BCA16818-D734-4B07-B4E8-2A6BAF4145B2}" srcOrd="3" destOrd="0" presId="urn:microsoft.com/office/officeart/2005/8/layout/target3"/>
    <dgm:cxn modelId="{9A774A62-9AB1-46AC-8DF4-2C11BB2C97F7}" type="presParOf" srcId="{C5686C06-A242-4D6F-A85E-66617C522DA0}" destId="{DD7AB9C2-0264-487C-9E59-2DB742ABC87E}" srcOrd="4" destOrd="0" presId="urn:microsoft.com/office/officeart/2005/8/layout/target3"/>
    <dgm:cxn modelId="{AB21A1EC-D732-47F1-8564-FF1324158E83}" type="presParOf" srcId="{C5686C06-A242-4D6F-A85E-66617C522DA0}" destId="{C2E82C1F-5F8B-4C13-90B5-576708D66829}" srcOrd="5" destOrd="0" presId="urn:microsoft.com/office/officeart/2005/8/layout/target3"/>
    <dgm:cxn modelId="{D8D9ADA3-E207-4377-BC1F-116BEF26B952}" type="presParOf" srcId="{C5686C06-A242-4D6F-A85E-66617C522DA0}" destId="{6E4FCA93-C32F-4265-A329-B360A9D4252B}" srcOrd="6" destOrd="0" presId="urn:microsoft.com/office/officeart/2005/8/layout/target3"/>
    <dgm:cxn modelId="{20FE0E87-F370-4A90-B037-7F39EFCB3B36}" type="presParOf" srcId="{C5686C06-A242-4D6F-A85E-66617C522DA0}" destId="{40EB100A-F320-4659-9F7B-CA39F3A1AB02}" srcOrd="7" destOrd="0" presId="urn:microsoft.com/office/officeart/2005/8/layout/target3"/>
    <dgm:cxn modelId="{8D658E93-36D4-4A9B-917E-1B9FA22212C3}" type="presParOf" srcId="{C5686C06-A242-4D6F-A85E-66617C522DA0}" destId="{565CFD23-9400-4D33-99F2-F9A87034709E}" srcOrd="8" destOrd="0" presId="urn:microsoft.com/office/officeart/2005/8/layout/target3"/>
    <dgm:cxn modelId="{5F4A4C03-BA3F-4634-AD50-385DF1374A49}" type="presParOf" srcId="{C5686C06-A242-4D6F-A85E-66617C522DA0}" destId="{7BADBB53-E86F-475A-B42C-CDFF842C0F3D}" srcOrd="9" destOrd="0" presId="urn:microsoft.com/office/officeart/2005/8/layout/target3"/>
    <dgm:cxn modelId="{FD347085-B38A-4F33-8BCC-1AB3B5E29831}" type="presParOf" srcId="{C5686C06-A242-4D6F-A85E-66617C522DA0}" destId="{ADBF2E80-A2CB-47F0-AD87-5D63594FA616}" srcOrd="10" destOrd="0" presId="urn:microsoft.com/office/officeart/2005/8/layout/target3"/>
    <dgm:cxn modelId="{8403633E-076A-4EF7-BCF5-2727B41A71A4}" type="presParOf" srcId="{C5686C06-A242-4D6F-A85E-66617C522DA0}" destId="{514B1C11-5C08-46D8-8655-054DEBC1CC9D}" srcOrd="11" destOrd="0" presId="urn:microsoft.com/office/officeart/2005/8/layout/target3"/>
    <dgm:cxn modelId="{8E2EFC22-C4FF-45B0-8D45-D9AC70E61706}" type="presParOf" srcId="{C5686C06-A242-4D6F-A85E-66617C522DA0}" destId="{753D365E-DAEE-4E36-81B8-7C702E7A364D}" srcOrd="12" destOrd="0" presId="urn:microsoft.com/office/officeart/2005/8/layout/target3"/>
    <dgm:cxn modelId="{0E9781F3-A2EB-47C4-9BBF-B51F4564620E}" type="presParOf" srcId="{C5686C06-A242-4D6F-A85E-66617C522DA0}" destId="{E51741B7-C810-4678-93A9-7A06AF130EDA}" srcOrd="13" destOrd="0" presId="urn:microsoft.com/office/officeart/2005/8/layout/target3"/>
    <dgm:cxn modelId="{291943C9-2B78-48AF-999C-AC88C70A3EFB}" type="presParOf" srcId="{C5686C06-A242-4D6F-A85E-66617C522DA0}" destId="{8069CE8A-CFE0-4BDD-9159-5C2F85879A66}" srcOrd="14" destOrd="0" presId="urn:microsoft.com/office/officeart/2005/8/layout/target3"/>
    <dgm:cxn modelId="{E537ED69-C01C-4843-9D72-5424084A8222}" type="presParOf" srcId="{C5686C06-A242-4D6F-A85E-66617C522DA0}" destId="{5C48CDB1-4817-44AE-9840-1895EF26A601}" srcOrd="15" destOrd="0" presId="urn:microsoft.com/office/officeart/2005/8/layout/target3"/>
    <dgm:cxn modelId="{FFEE688B-A660-40F0-850D-472C69158BF4}" type="presParOf" srcId="{C5686C06-A242-4D6F-A85E-66617C522DA0}" destId="{0A91ADA7-83B1-4E86-BD1A-CC3BB0DA95F1}" srcOrd="16" destOrd="0" presId="urn:microsoft.com/office/officeart/2005/8/layout/target3"/>
    <dgm:cxn modelId="{52599014-DF46-4F0E-8745-1F54EDC9909C}" type="presParOf" srcId="{C5686C06-A242-4D6F-A85E-66617C522DA0}" destId="{8C20D9D3-840E-4E32-BA06-50D25FC66811}" srcOrd="17" destOrd="0" presId="urn:microsoft.com/office/officeart/2005/8/layout/target3"/>
    <dgm:cxn modelId="{00D66C7B-A164-436F-9E49-155FCFA05D5B}" type="presParOf" srcId="{C5686C06-A242-4D6F-A85E-66617C522DA0}" destId="{9D21E149-B4D6-44F9-973F-BEFB437EABFE}" srcOrd="18" destOrd="0" presId="urn:microsoft.com/office/officeart/2005/8/layout/target3"/>
    <dgm:cxn modelId="{F40AA17B-8B43-45E4-9ADA-E5B31C910583}" type="presParOf" srcId="{C5686C06-A242-4D6F-A85E-66617C522DA0}" destId="{43CEF331-DCF6-4F06-B9CC-A63DECF5F22C}" srcOrd="19" destOrd="0" presId="urn:microsoft.com/office/officeart/2005/8/layout/target3"/>
    <dgm:cxn modelId="{EED04AC6-F482-4A48-A500-49E75ECFA63A}" type="presParOf" srcId="{C5686C06-A242-4D6F-A85E-66617C522DA0}" destId="{1E4D7BD5-BA55-458F-B81D-D40B81DC48F1}" srcOrd="20" destOrd="0" presId="urn:microsoft.com/office/officeart/2005/8/layout/target3"/>
    <dgm:cxn modelId="{B705A1F9-C1C8-473F-94D3-BED6608190F4}" type="presParOf" srcId="{C5686C06-A242-4D6F-A85E-66617C522DA0}" destId="{4B38CB68-012A-44A8-A1FF-51ECD76E6D4B}" srcOrd="21" destOrd="0" presId="urn:microsoft.com/office/officeart/2005/8/layout/target3"/>
    <dgm:cxn modelId="{84A3EF56-6863-44E7-AEBA-FB483E04C863}" type="presParOf" srcId="{C5686C06-A242-4D6F-A85E-66617C522DA0}" destId="{168C8B06-F5D1-4028-BE83-E9A653E66A2F}" srcOrd="22" destOrd="0" presId="urn:microsoft.com/office/officeart/2005/8/layout/target3"/>
    <dgm:cxn modelId="{4449C11E-19F8-4459-B606-E13BF85D7F5E}" type="presParOf" srcId="{C5686C06-A242-4D6F-A85E-66617C522DA0}" destId="{03BB6F55-A4A2-4CC8-BE6B-2CDC0827802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31282C-66F1-4A9B-94E5-F1073AF0CB81}">
      <dsp:nvSpPr>
        <dsp:cNvPr id="0" name=""/>
        <dsp:cNvSpPr/>
      </dsp:nvSpPr>
      <dsp:spPr>
        <a:xfrm>
          <a:off x="10319" y="216039"/>
          <a:ext cx="4937760" cy="493776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DE6FE7-CF8F-4970-BF6E-B701689DADCB}">
      <dsp:nvSpPr>
        <dsp:cNvPr id="0" name=""/>
        <dsp:cNvSpPr/>
      </dsp:nvSpPr>
      <dsp:spPr>
        <a:xfrm>
          <a:off x="2458625" y="216039"/>
          <a:ext cx="5760719" cy="49377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kern="1200" smtClean="0">
              <a:latin typeface="Arial Black" pitchFamily="34" charset="0"/>
            </a:rPr>
            <a:t>Сайт </a:t>
          </a:r>
          <a:r>
            <a:rPr lang="en-US" sz="3600" b="1" kern="1200" smtClean="0">
              <a:latin typeface="Arial Black" pitchFamily="34" charset="0"/>
            </a:rPr>
            <a:t>chitazdrav.ru</a:t>
          </a:r>
          <a:endParaRPr lang="ru-RU" sz="3600" kern="1200" smtClean="0">
            <a:latin typeface="Arial Black" pitchFamily="34" charset="0"/>
          </a:endParaRPr>
        </a:p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2458625" y="216039"/>
        <a:ext cx="5760719" cy="617221"/>
      </dsp:txXfrm>
    </dsp:sp>
    <dsp:sp modelId="{DD7AB9C2-0264-487C-9E59-2DB742ABC87E}">
      <dsp:nvSpPr>
        <dsp:cNvPr id="0" name=""/>
        <dsp:cNvSpPr/>
      </dsp:nvSpPr>
      <dsp:spPr>
        <a:xfrm>
          <a:off x="432054" y="1036301"/>
          <a:ext cx="4073650" cy="407365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E82C1F-5F8B-4C13-90B5-576708D66829}">
      <dsp:nvSpPr>
        <dsp:cNvPr id="0" name=""/>
        <dsp:cNvSpPr/>
      </dsp:nvSpPr>
      <dsp:spPr>
        <a:xfrm>
          <a:off x="2468880" y="1894090"/>
          <a:ext cx="5760719" cy="23580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 dirty="0">
            <a:solidFill>
              <a:schemeClr val="tx1"/>
            </a:solidFill>
          </a:endParaRPr>
        </a:p>
      </dsp:txBody>
      <dsp:txXfrm>
        <a:off x="2468880" y="1894090"/>
        <a:ext cx="5760719" cy="357284"/>
      </dsp:txXfrm>
    </dsp:sp>
    <dsp:sp modelId="{40EB100A-F320-4659-9F7B-CA39F3A1AB02}">
      <dsp:nvSpPr>
        <dsp:cNvPr id="0" name=""/>
        <dsp:cNvSpPr/>
      </dsp:nvSpPr>
      <dsp:spPr>
        <a:xfrm>
          <a:off x="864109" y="1653523"/>
          <a:ext cx="3209540" cy="320954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5CFD23-9400-4D33-99F2-F9A87034709E}">
      <dsp:nvSpPr>
        <dsp:cNvPr id="0" name=""/>
        <dsp:cNvSpPr/>
      </dsp:nvSpPr>
      <dsp:spPr>
        <a:xfrm>
          <a:off x="2458625" y="1250019"/>
          <a:ext cx="5760719" cy="357061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Arial Black" pitchFamily="34" charset="0"/>
            </a:rPr>
            <a:t>Раздел «Летняя оздоровительная кампания»</a:t>
          </a:r>
          <a:endParaRPr lang="ru-RU" sz="2400" kern="1200" dirty="0">
            <a:latin typeface="Arial Black" pitchFamily="34" charset="0"/>
          </a:endParaRPr>
        </a:p>
      </dsp:txBody>
      <dsp:txXfrm>
        <a:off x="2458625" y="1250019"/>
        <a:ext cx="5760719" cy="686653"/>
      </dsp:txXfrm>
    </dsp:sp>
    <dsp:sp modelId="{ADBF2E80-A2CB-47F0-AD87-5D63594FA616}">
      <dsp:nvSpPr>
        <dsp:cNvPr id="0" name=""/>
        <dsp:cNvSpPr/>
      </dsp:nvSpPr>
      <dsp:spPr>
        <a:xfrm>
          <a:off x="1296162" y="2270740"/>
          <a:ext cx="2345436" cy="234543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4B1C11-5C08-46D8-8655-054DEBC1CC9D}">
      <dsp:nvSpPr>
        <dsp:cNvPr id="0" name=""/>
        <dsp:cNvSpPr/>
      </dsp:nvSpPr>
      <dsp:spPr>
        <a:xfrm>
          <a:off x="2458625" y="2202816"/>
          <a:ext cx="5760719" cy="23454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458625" y="2202816"/>
        <a:ext cx="5760719" cy="617221"/>
      </dsp:txXfrm>
    </dsp:sp>
    <dsp:sp modelId="{E51741B7-C810-4678-93A9-7A06AF130EDA}">
      <dsp:nvSpPr>
        <dsp:cNvPr id="0" name=""/>
        <dsp:cNvSpPr/>
      </dsp:nvSpPr>
      <dsp:spPr>
        <a:xfrm>
          <a:off x="1728216" y="2887961"/>
          <a:ext cx="1481326" cy="148132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69CE8A-CFE0-4BDD-9159-5C2F85879A66}">
      <dsp:nvSpPr>
        <dsp:cNvPr id="0" name=""/>
        <dsp:cNvSpPr/>
      </dsp:nvSpPr>
      <dsp:spPr>
        <a:xfrm>
          <a:off x="2468880" y="2371882"/>
          <a:ext cx="5760719" cy="25134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Arial Black" pitchFamily="34" charset="0"/>
            </a:rPr>
            <a:t>Сайт </a:t>
          </a:r>
          <a:r>
            <a:rPr lang="en-US" sz="3600" kern="1200" dirty="0" smtClean="0">
              <a:latin typeface="Arial Black" pitchFamily="34" charset="0"/>
            </a:rPr>
            <a:t>doctorzdrav-chita.ru</a:t>
          </a:r>
          <a:endParaRPr lang="ru-RU" sz="2600" kern="1200" dirty="0"/>
        </a:p>
      </dsp:txBody>
      <dsp:txXfrm>
        <a:off x="2468880" y="2371882"/>
        <a:ext cx="5760719" cy="1047289"/>
      </dsp:txXfrm>
    </dsp:sp>
    <dsp:sp modelId="{0A91ADA7-83B1-4E86-BD1A-CC3BB0DA95F1}">
      <dsp:nvSpPr>
        <dsp:cNvPr id="0" name=""/>
        <dsp:cNvSpPr/>
      </dsp:nvSpPr>
      <dsp:spPr>
        <a:xfrm>
          <a:off x="2160271" y="3505183"/>
          <a:ext cx="617216" cy="61721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20D9D3-840E-4E32-BA06-50D25FC66811}">
      <dsp:nvSpPr>
        <dsp:cNvPr id="0" name=""/>
        <dsp:cNvSpPr/>
      </dsp:nvSpPr>
      <dsp:spPr>
        <a:xfrm>
          <a:off x="2468880" y="3505183"/>
          <a:ext cx="5760719" cy="6172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2468880" y="3505183"/>
        <a:ext cx="5760719" cy="6172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4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4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84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4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45BFABC-DB87-491D-AA37-4305BD7D2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5218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5BFABC-DB87-491D-AA37-4305BD7D259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338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C5B74-AF29-4F74-AA75-6887B1F59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DB65B-7098-4579-A82F-B61C74E9C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0C784-C138-4B41-B20E-A5144232C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D0EED-E8AA-421B-9169-33E83AAE1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8C666-A0AE-4AF8-AE74-0CBAAF379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28B4D-02CA-4A39-B08B-9D3D61EAA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16FB4-423A-4C19-9800-54339AB72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87F31-B27C-4C55-AB6F-B2FDD74DA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00515-F92B-46FB-969A-C951B12EC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85939-41CD-4B31-9C8B-3A02569864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41632-A30B-4D08-8DBF-4BF7ADB9E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D166F-3B07-494F-B1FB-ED99A97DB8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A7A042F-7CB7-44CE-B41B-3778356D0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04" r:id="rId2"/>
    <p:sldLayoutId id="2147483813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4" r:id="rId9"/>
    <p:sldLayoutId id="2147483810" r:id="rId10"/>
    <p:sldLayoutId id="2147483811" r:id="rId11"/>
    <p:sldLayoutId id="214748381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3238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Формирование ЗОЖ и медико-гигиеническое обучение в летнем оздоровительном лагере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716017" y="3140968"/>
            <a:ext cx="4427984" cy="2520280"/>
          </a:xfrm>
        </p:spPr>
        <p:txBody>
          <a:bodyPr/>
          <a:lstStyle/>
          <a:p>
            <a:pPr algn="ctr">
              <a:lnSpc>
                <a:spcPct val="50000"/>
              </a:lnSpc>
            </a:pPr>
            <a:endParaRPr lang="ru-RU" sz="2800" b="1" dirty="0" smtClean="0"/>
          </a:p>
          <a:p>
            <a:pPr algn="ctr">
              <a:lnSpc>
                <a:spcPct val="50000"/>
              </a:lnSpc>
              <a:buFont typeface="Wingdings 2" pitchFamily="18" charset="2"/>
              <a:buNone/>
            </a:pPr>
            <a:endParaRPr lang="ru-RU" sz="2400" b="1" dirty="0" smtClean="0"/>
          </a:p>
          <a:p>
            <a:pPr algn="ctr">
              <a:lnSpc>
                <a:spcPct val="50000"/>
              </a:lnSpc>
              <a:buFont typeface="Wingdings 2" pitchFamily="18" charset="2"/>
              <a:buNone/>
            </a:pPr>
            <a:endParaRPr lang="ru-RU" sz="2400" b="1" dirty="0" smtClean="0"/>
          </a:p>
          <a:p>
            <a:pPr algn="ctr">
              <a:lnSpc>
                <a:spcPct val="50000"/>
              </a:lnSpc>
              <a:buFont typeface="Wingdings 2" pitchFamily="18" charset="2"/>
              <a:buNone/>
            </a:pPr>
            <a:r>
              <a:rPr lang="ru-RU" sz="1800" b="1" dirty="0" smtClean="0"/>
              <a:t>Главный </a:t>
            </a:r>
          </a:p>
          <a:p>
            <a:pPr algn="ctr">
              <a:lnSpc>
                <a:spcPct val="50000"/>
              </a:lnSpc>
              <a:buFont typeface="Wingdings 2" pitchFamily="18" charset="2"/>
              <a:buNone/>
            </a:pPr>
            <a:r>
              <a:rPr lang="ru-RU" sz="1800" b="1" dirty="0" smtClean="0"/>
              <a:t>внештатный </a:t>
            </a:r>
          </a:p>
          <a:p>
            <a:pPr algn="ctr">
              <a:lnSpc>
                <a:spcPct val="50000"/>
              </a:lnSpc>
              <a:buFont typeface="Wingdings 2" pitchFamily="18" charset="2"/>
              <a:buNone/>
            </a:pPr>
            <a:r>
              <a:rPr lang="ru-RU" sz="1800" b="1" dirty="0" smtClean="0"/>
              <a:t>специалист по гигиене детей и  </a:t>
            </a:r>
          </a:p>
          <a:p>
            <a:pPr algn="ctr">
              <a:lnSpc>
                <a:spcPct val="50000"/>
              </a:lnSpc>
              <a:buFont typeface="Wingdings 2" pitchFamily="18" charset="2"/>
              <a:buNone/>
            </a:pPr>
            <a:r>
              <a:rPr lang="ru-RU" sz="1800" b="1" dirty="0" smtClean="0"/>
              <a:t>подростков </a:t>
            </a:r>
          </a:p>
          <a:p>
            <a:pPr algn="ctr">
              <a:lnSpc>
                <a:spcPct val="50000"/>
              </a:lnSpc>
              <a:buFont typeface="Wingdings 2" pitchFamily="18" charset="2"/>
              <a:buNone/>
            </a:pPr>
            <a:r>
              <a:rPr lang="ru-RU" sz="1800" b="1" dirty="0" smtClean="0"/>
              <a:t>Министерства </a:t>
            </a:r>
          </a:p>
          <a:p>
            <a:pPr algn="ctr">
              <a:lnSpc>
                <a:spcPct val="50000"/>
              </a:lnSpc>
              <a:buFont typeface="Wingdings 2" pitchFamily="18" charset="2"/>
              <a:buNone/>
            </a:pPr>
            <a:r>
              <a:rPr lang="ru-RU" sz="1800" b="1" dirty="0" smtClean="0"/>
              <a:t>здравоохранения </a:t>
            </a:r>
          </a:p>
          <a:p>
            <a:pPr algn="ctr">
              <a:lnSpc>
                <a:spcPct val="50000"/>
              </a:lnSpc>
              <a:buFont typeface="Wingdings 2" pitchFamily="18" charset="2"/>
              <a:buNone/>
            </a:pPr>
            <a:r>
              <a:rPr lang="ru-RU" sz="1800" b="1" dirty="0" smtClean="0"/>
              <a:t>Забайкальского края </a:t>
            </a:r>
          </a:p>
          <a:p>
            <a:pPr algn="ctr">
              <a:lnSpc>
                <a:spcPct val="50000"/>
              </a:lnSpc>
              <a:buFont typeface="Wingdings 2" pitchFamily="18" charset="2"/>
              <a:buNone/>
            </a:pPr>
            <a:endParaRPr lang="ru-RU" sz="1800" b="1" dirty="0" smtClean="0"/>
          </a:p>
          <a:p>
            <a:pPr algn="ctr">
              <a:lnSpc>
                <a:spcPct val="50000"/>
              </a:lnSpc>
              <a:buFont typeface="Wingdings 2" pitchFamily="18" charset="2"/>
              <a:buNone/>
            </a:pPr>
            <a:r>
              <a:rPr lang="ru-RU" sz="1800" b="1" dirty="0" smtClean="0"/>
              <a:t>Т.Б.Щербакова</a:t>
            </a:r>
          </a:p>
          <a:p>
            <a:pPr algn="ctr"/>
            <a:endParaRPr lang="ru-RU" dirty="0" smtClean="0"/>
          </a:p>
        </p:txBody>
      </p:sp>
      <p:pic>
        <p:nvPicPr>
          <p:cNvPr id="6148" name="Picture 2" descr="C:\Users\user\Desktop\suhodol-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4904"/>
            <a:ext cx="4644008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323528"/>
            <a:ext cx="8229600" cy="5040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5"/>
            <a:ext cx="8640960" cy="5919936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dirty="0" smtClean="0">
                <a:latin typeface="Arial Black" pitchFamily="34" charset="0"/>
              </a:rPr>
              <a:t> 4 </a:t>
            </a:r>
            <a:r>
              <a:rPr lang="ru-RU" sz="2400" b="1" dirty="0">
                <a:latin typeface="Arial Black" pitchFamily="34" charset="0"/>
              </a:rPr>
              <a:t>основных группы причин возникновения спортивных травм в ЛОЛ:</a:t>
            </a:r>
          </a:p>
          <a:p>
            <a:pPr algn="just"/>
            <a:r>
              <a:rPr lang="ru-RU" sz="2800" dirty="0"/>
              <a:t>1.Неправильная организация </a:t>
            </a:r>
            <a:r>
              <a:rPr lang="ru-RU" sz="2800" dirty="0" err="1"/>
              <a:t>физзанятий</a:t>
            </a:r>
            <a:r>
              <a:rPr lang="ru-RU" sz="2800" dirty="0"/>
              <a:t> и соревнований и недостатки в методике их проведения.</a:t>
            </a:r>
          </a:p>
          <a:p>
            <a:pPr algn="just"/>
            <a:r>
              <a:rPr lang="ru-RU" sz="2800" dirty="0"/>
              <a:t>2. Неудовлетворительные условия проведения занятий.</a:t>
            </a:r>
          </a:p>
          <a:p>
            <a:pPr algn="just"/>
            <a:r>
              <a:rPr lang="ru-RU" sz="2800" dirty="0"/>
              <a:t>3. Нарушение требований врачебного контроля.</a:t>
            </a:r>
          </a:p>
          <a:p>
            <a:pPr algn="just"/>
            <a:r>
              <a:rPr lang="ru-RU" sz="2800" dirty="0"/>
              <a:t>4. Неправильное поведение занимающихся и зрителей, их недисциплинированность.</a:t>
            </a:r>
          </a:p>
          <a:p>
            <a:pPr algn="just"/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7334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7424"/>
            <a:ext cx="8229600" cy="2880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91945"/>
          </a:xfrm>
        </p:spPr>
        <p:txBody>
          <a:bodyPr/>
          <a:lstStyle/>
          <a:p>
            <a:pPr marL="0" indent="0" algn="ctr">
              <a:buNone/>
            </a:pPr>
            <a:endParaRPr lang="ru-RU" sz="2800" dirty="0" smtClean="0">
              <a:latin typeface="Arial Black" pitchFamily="34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latin typeface="Arial Black" pitchFamily="34" charset="0"/>
              </a:rPr>
              <a:t>Медицинские </a:t>
            </a:r>
            <a:r>
              <a:rPr lang="ru-RU" sz="2800" dirty="0">
                <a:latin typeface="Arial Black" pitchFamily="34" charset="0"/>
              </a:rPr>
              <a:t>работники летних оздоровительных учреждений должны не только </a:t>
            </a:r>
            <a:r>
              <a:rPr lang="ru-RU" sz="3200" u="sng" dirty="0">
                <a:latin typeface="Arial Black" pitchFamily="34" charset="0"/>
              </a:rPr>
              <a:t>контролировать создание надлежащих условий, исключающих </a:t>
            </a:r>
            <a:r>
              <a:rPr lang="ru-RU" sz="3200" u="sng" dirty="0" err="1">
                <a:latin typeface="Arial Black" pitchFamily="34" charset="0"/>
              </a:rPr>
              <a:t>травмоопасные</a:t>
            </a:r>
            <a:r>
              <a:rPr lang="ru-RU" sz="3200" u="sng" dirty="0">
                <a:latin typeface="Arial Black" pitchFamily="34" charset="0"/>
              </a:rPr>
              <a:t> ситуации, </a:t>
            </a:r>
            <a:r>
              <a:rPr lang="ru-RU" sz="2800" dirty="0">
                <a:latin typeface="Arial Black" pitchFamily="34" charset="0"/>
              </a:rPr>
              <a:t>но и регулярно </a:t>
            </a:r>
            <a:r>
              <a:rPr lang="ru-RU" sz="3200" u="sng" dirty="0">
                <a:latin typeface="Arial Black" pitchFamily="34" charset="0"/>
              </a:rPr>
              <a:t>разъяснять педагогам и детям причины возникновения травм и методы их </a:t>
            </a:r>
            <a:r>
              <a:rPr lang="ru-RU" sz="3200" u="sng" dirty="0" smtClean="0">
                <a:latin typeface="Arial Black" pitchFamily="34" charset="0"/>
              </a:rPr>
              <a:t>устранения</a:t>
            </a:r>
            <a:r>
              <a:rPr lang="ru-RU" sz="2800" dirty="0" smtClean="0">
                <a:latin typeface="Arial Black" pitchFamily="34" charset="0"/>
              </a:rPr>
              <a:t>.</a:t>
            </a:r>
            <a:endParaRPr lang="ru-RU" sz="2800" dirty="0">
              <a:latin typeface="Arial Black" pitchFamily="34" charset="0"/>
            </a:endParaRPr>
          </a:p>
          <a:p>
            <a:pPr algn="ctr"/>
            <a:endParaRPr lang="ru-RU" sz="2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569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3600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264695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atin typeface="Arial Black" pitchFamily="34" charset="0"/>
              </a:rPr>
              <a:t>Особое внимание -  в конце смены!</a:t>
            </a:r>
          </a:p>
          <a:p>
            <a:pPr marL="0" indent="0" algn="ctr">
              <a:buNone/>
            </a:pPr>
            <a:endParaRPr lang="ru-RU" sz="3200" dirty="0" smtClean="0">
              <a:latin typeface="Arial Black" pitchFamily="34" charset="0"/>
            </a:endParaRPr>
          </a:p>
          <a:p>
            <a:pPr algn="ctr"/>
            <a:r>
              <a:rPr lang="ru-RU" sz="3200" dirty="0" smtClean="0">
                <a:latin typeface="Arial Black" pitchFamily="34" charset="0"/>
              </a:rPr>
              <a:t>В </a:t>
            </a:r>
            <a:r>
              <a:rPr lang="ru-RU" sz="3200" dirty="0">
                <a:latin typeface="Arial Black" pitchFamily="34" charset="0"/>
              </a:rPr>
              <a:t>период разъезда, как правило, чаще всего встречаются нарушения дисциплины среди детей, невыполнение ими режимных моментов и, как следствие, учащение случаев травматизма и заболеваемости. </a:t>
            </a:r>
          </a:p>
        </p:txBody>
      </p:sp>
    </p:spTree>
    <p:extLst>
      <p:ext uri="{BB962C8B-B14F-4D97-AF65-F5344CB8AC3E}">
        <p14:creationId xmlns:p14="http://schemas.microsoft.com/office/powerpoint/2010/main" val="3287269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251520"/>
            <a:ext cx="8229600" cy="50405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2074041"/>
              </p:ext>
            </p:extLst>
          </p:nvPr>
        </p:nvGraphicFramePr>
        <p:xfrm>
          <a:off x="457200" y="548681"/>
          <a:ext cx="8229600" cy="5775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4463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-458788"/>
            <a:ext cx="8229600" cy="142875"/>
          </a:xfrm>
        </p:spPr>
        <p:txBody>
          <a:bodyPr/>
          <a:lstStyle/>
          <a:p>
            <a:r>
              <a:rPr lang="ru-RU" sz="1400" smtClean="0">
                <a:latin typeface="Arial" charset="0"/>
                <a:cs typeface="Arial" charset="0"/>
              </a:rPr>
              <a:t/>
            </a:r>
            <a:br>
              <a:rPr lang="ru-RU" sz="1400" smtClean="0">
                <a:latin typeface="Arial" charset="0"/>
                <a:cs typeface="Arial" charset="0"/>
              </a:rPr>
            </a:br>
            <a:r>
              <a:rPr lang="ru-RU" sz="1400" smtClean="0">
                <a:latin typeface="Arial" charset="0"/>
                <a:cs typeface="Arial" charset="0"/>
              </a:rPr>
              <a:t/>
            </a:r>
            <a:br>
              <a:rPr lang="ru-RU" sz="1400" smtClean="0">
                <a:latin typeface="Arial" charset="0"/>
                <a:cs typeface="Arial" charset="0"/>
              </a:rPr>
            </a:br>
            <a:r>
              <a:rPr lang="ru-RU" sz="1400" u="sng" smtClean="0">
                <a:latin typeface="Arial" charset="0"/>
                <a:cs typeface="Arial" charset="0"/>
              </a:rPr>
              <a:t>.</a:t>
            </a:r>
            <a:r>
              <a:rPr lang="ru-RU" sz="1400" smtClean="0">
                <a:latin typeface="Arial" charset="0"/>
                <a:cs typeface="Arial" charset="0"/>
              </a:rPr>
              <a:t/>
            </a:r>
            <a:br>
              <a:rPr lang="ru-RU" sz="1400" smtClean="0">
                <a:latin typeface="Arial" charset="0"/>
                <a:cs typeface="Arial" charset="0"/>
              </a:rPr>
            </a:br>
            <a:endParaRPr lang="ru-RU" sz="1400" smtClean="0">
              <a:latin typeface="Arial" charset="0"/>
              <a:cs typeface="Arial" charset="0"/>
            </a:endParaRP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0" y="1268413"/>
          <a:ext cx="9144002" cy="5400602"/>
        </p:xfrm>
        <a:graphic>
          <a:graphicData uri="http://schemas.openxmlformats.org/drawingml/2006/table">
            <a:tbl>
              <a:tblPr/>
              <a:tblGrid>
                <a:gridCol w="515908"/>
                <a:gridCol w="3747025"/>
                <a:gridCol w="2203121"/>
                <a:gridCol w="2677948"/>
              </a:tblGrid>
              <a:tr h="4595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№ </a:t>
                      </a:r>
                      <a:r>
                        <a:rPr lang="ru-RU" sz="1400" b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</a:t>
                      </a: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/</a:t>
                      </a:r>
                      <a:r>
                        <a:rPr lang="ru-RU" sz="1400" b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</a:t>
                      </a:r>
                      <a:endParaRPr lang="ru-RU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Наименование мероприятий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Срок исполнения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Ответственный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91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Организационные</a:t>
                      </a:r>
                      <a:r>
                        <a:rPr lang="en-US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400" b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мероприятия</a:t>
                      </a:r>
                      <a:endParaRPr lang="en-US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91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Составить план-график работы по медицинской профилактике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течение 3-5 дней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Медицинский работник, старшая вожатая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7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Приобрести необходимые наглядные пособия: плакаты, буклеты, санбюллетени,  видеофильмы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течение сезона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Начальник лагеря, медицинский работник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1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Организовать уголки здоровья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течение сезона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Начальник лагеря, медицинский работник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1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Учет профилактической работы вести по форме 38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течение сезона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медицинский работник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91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II</a:t>
                      </a: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Работа с детьми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37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Проводить занятия по программе 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А)домашняя медсестра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Б)окажи помощь себе и другому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течение сезона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медицинский работник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1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Организовать </a:t>
                      </a:r>
                      <a:r>
                        <a:rPr lang="ru-RU" sz="1400" b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видеолекторий</a:t>
                      </a: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«Мы за здоровый образ жизни»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течение 5 дней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медицинский работник, начальник лагеря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1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Провести смотр конкурс отрядных уголков здоровья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течение сезона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медицинский работник, старшая вожатая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7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Провести День Здоровья (расписать конкретно тематику Дня), аукцион здоровья и т.д.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 раз в сезон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медицинский работник, вожатый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406" name="Прямоугольник 7"/>
          <p:cNvSpPr>
            <a:spLocks noChangeArrowheads="1"/>
          </p:cNvSpPr>
          <p:nvPr/>
        </p:nvSpPr>
        <p:spPr bwMode="auto">
          <a:xfrm>
            <a:off x="0" y="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charset="0"/>
                <a:cs typeface="Arial" charset="0"/>
              </a:rPr>
              <a:t>Утверждаю  _______________            </a:t>
            </a:r>
            <a:br>
              <a:rPr lang="ru-RU" sz="1800">
                <a:latin typeface="Arial" charset="0"/>
                <a:cs typeface="Arial" charset="0"/>
              </a:rPr>
            </a:br>
            <a:r>
              <a:rPr lang="ru-RU" sz="1800">
                <a:latin typeface="Arial" charset="0"/>
                <a:cs typeface="Arial" charset="0"/>
              </a:rPr>
              <a:t>Начальник лагеря__________</a:t>
            </a:r>
            <a:br>
              <a:rPr lang="ru-RU" sz="1800">
                <a:latin typeface="Arial" charset="0"/>
                <a:cs typeface="Arial" charset="0"/>
              </a:rPr>
            </a:br>
            <a:r>
              <a:rPr lang="ru-RU" sz="1800" b="1" u="sng">
                <a:latin typeface="Arial" charset="0"/>
                <a:cs typeface="Arial" charset="0"/>
              </a:rPr>
              <a:t>Примерный план</a:t>
            </a:r>
            <a:r>
              <a:rPr lang="ru-RU" sz="1800" b="1">
                <a:latin typeface="Arial" charset="0"/>
                <a:cs typeface="Arial" charset="0"/>
              </a:rPr>
              <a:t/>
            </a:r>
            <a:br>
              <a:rPr lang="ru-RU" sz="1800" b="1">
                <a:latin typeface="Arial" charset="0"/>
                <a:cs typeface="Arial" charset="0"/>
              </a:rPr>
            </a:br>
            <a:r>
              <a:rPr lang="ru-RU" sz="1800" b="1" u="sng">
                <a:latin typeface="Arial" charset="0"/>
                <a:cs typeface="Arial" charset="0"/>
              </a:rPr>
              <a:t> работы по медицинской профилактике в детском оздоровительном лагере</a:t>
            </a:r>
            <a:endParaRPr lang="ru-RU" sz="1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1813"/>
            <a:ext cx="8229600" cy="730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950" y="692150"/>
          <a:ext cx="8856984" cy="3737215"/>
        </p:xfrm>
        <a:graphic>
          <a:graphicData uri="http://schemas.openxmlformats.org/drawingml/2006/table">
            <a:tbl>
              <a:tblPr/>
              <a:tblGrid>
                <a:gridCol w="499714"/>
                <a:gridCol w="3629411"/>
                <a:gridCol w="2133968"/>
                <a:gridCol w="2593891"/>
              </a:tblGrid>
              <a:tr h="1800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лекциях и беседах использовать следующую тематику: профилактика кишечных и простудных заболеваний,  вред курения и употребления пива, личная гигиена мальчиков и девочек и т.д.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Тематику расписать конкретно с указанием даты и места проведения.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течение сезона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медицинский работник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6.</a:t>
                      </a:r>
                      <a:endParaRPr lang="ru-RU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Организовать работу</a:t>
                      </a:r>
                      <a:r>
                        <a:rPr lang="ru-RU" sz="1400" b="1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санитарных троек в отрядах</a:t>
                      </a:r>
                      <a:endParaRPr lang="ru-RU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течение сезона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медицинский работник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43">
                <a:tc gridSpan="4"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III</a:t>
                      </a: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Работа с родителями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32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Организовать уголок здоровья для родителей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родительские дни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Начальник лагеря, медицинский работник</a:t>
                      </a:r>
                    </a:p>
                  </a:txBody>
                  <a:tcPr marL="45212" marR="45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90" name="Прямоугольник 4"/>
          <p:cNvSpPr>
            <a:spLocks noChangeArrowheads="1"/>
          </p:cNvSpPr>
          <p:nvPr/>
        </p:nvSpPr>
        <p:spPr bwMode="auto">
          <a:xfrm>
            <a:off x="5292725" y="5084763"/>
            <a:ext cx="36718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latin typeface="Arial" charset="0"/>
                <a:cs typeface="Arial" charset="0"/>
              </a:rPr>
              <a:t>Медицинский работник  __________</a:t>
            </a:r>
          </a:p>
          <a:p>
            <a:r>
              <a:rPr lang="ru-RU" sz="1800" b="1">
                <a:latin typeface="Arial" charset="0"/>
                <a:cs typeface="Arial" charset="0"/>
              </a:rPr>
              <a:t>    Старшая вожатая ________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76200"/>
            <a:ext cx="8229600" cy="76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sz="4000" smtClean="0"/>
          </a:p>
        </p:txBody>
      </p:sp>
      <p:sp>
        <p:nvSpPr>
          <p:cNvPr id="490499" name="Rectangle 3"/>
          <p:cNvSpPr>
            <a:spLocks noGrp="1" noChangeArrowheads="1"/>
          </p:cNvSpPr>
          <p:nvPr>
            <p:ph idx="1"/>
          </p:nvPr>
        </p:nvSpPr>
        <p:spPr>
          <a:xfrm>
            <a:off x="2771775" y="0"/>
            <a:ext cx="6372225" cy="6858000"/>
          </a:xfrm>
        </p:spPr>
        <p:txBody>
          <a:bodyPr>
            <a:normAutofit fontScale="77500" lnSpcReduction="20000"/>
          </a:bodyPr>
          <a:lstStyle/>
          <a:p>
            <a:pPr marL="609600" indent="-60960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3600" b="1" dirty="0" smtClean="0"/>
              <a:t>Формы и методы :</a:t>
            </a: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l"/>
              <a:defRPr/>
            </a:pPr>
            <a:r>
              <a:rPr lang="ru-RU" sz="3600" b="1" dirty="0" smtClean="0"/>
              <a:t>Групповые занятия (не менее 15-20 минут), минутки здоровья</a:t>
            </a: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l"/>
              <a:defRPr/>
            </a:pPr>
            <a:r>
              <a:rPr lang="ru-RU" sz="3600" b="1" dirty="0" smtClean="0"/>
              <a:t>Наглядные материалы: </a:t>
            </a: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dirty="0" smtClean="0"/>
              <a:t>        стендовые (уголки здоровья, плакаты, </a:t>
            </a:r>
            <a:r>
              <a:rPr lang="ru-RU" sz="3600" b="1" dirty="0" err="1" smtClean="0"/>
              <a:t>штендеры</a:t>
            </a:r>
            <a:r>
              <a:rPr lang="ru-RU" sz="3600" b="1" dirty="0" smtClean="0"/>
              <a:t>, баннеры и </a:t>
            </a:r>
            <a:r>
              <a:rPr lang="ru-RU" sz="3600" b="1" dirty="0" err="1" smtClean="0"/>
              <a:t>т.д</a:t>
            </a:r>
            <a:r>
              <a:rPr lang="ru-RU" sz="3600" b="1" dirty="0" smtClean="0"/>
              <a:t>)</a:t>
            </a: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3600" b="1" dirty="0" smtClean="0"/>
              <a:t>Раздаточные (памятки, листовки)</a:t>
            </a: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l"/>
              <a:defRPr/>
            </a:pPr>
            <a:r>
              <a:rPr lang="ru-RU" sz="3600" b="1" dirty="0" smtClean="0"/>
              <a:t>Видеодемонстрации (</a:t>
            </a:r>
            <a:r>
              <a:rPr lang="ru-RU" sz="3600" b="1" dirty="0" err="1" smtClean="0"/>
              <a:t>видеолекторий</a:t>
            </a:r>
            <a:r>
              <a:rPr lang="ru-RU" sz="3600" b="1" dirty="0" smtClean="0"/>
              <a:t>)</a:t>
            </a: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l"/>
              <a:defRPr/>
            </a:pPr>
            <a:r>
              <a:rPr lang="ru-RU" sz="3600" b="1" dirty="0" smtClean="0"/>
              <a:t>ИНТЕРАКТИВНЫЕ: </a:t>
            </a: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dirty="0" smtClean="0"/>
              <a:t>       «Круглые столы», «Дни здоровья», клубы, викторины, спартакиады, конкурсы плакатов, пословиц, </a:t>
            </a:r>
            <a:r>
              <a:rPr lang="ru-RU" sz="3600" b="1" dirty="0" err="1" smtClean="0"/>
              <a:t>слоганов</a:t>
            </a:r>
            <a:r>
              <a:rPr lang="ru-RU" sz="3600" b="1" dirty="0" smtClean="0"/>
              <a:t>, частушек  и др.</a:t>
            </a: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600" b="1" dirty="0" smtClean="0"/>
              <a:t>Обучение действием: работа </a:t>
            </a:r>
            <a:r>
              <a:rPr lang="ru-RU" sz="3600" b="1" dirty="0" err="1" smtClean="0"/>
              <a:t>сантроек</a:t>
            </a:r>
            <a:endParaRPr lang="ru-RU" sz="3600" b="1" dirty="0" smtClean="0"/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3600" b="1" dirty="0" smtClean="0">
              <a:solidFill>
                <a:srgbClr val="EAEA3C"/>
              </a:solidFill>
            </a:endParaRP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3600" dirty="0" smtClean="0">
              <a:solidFill>
                <a:srgbClr val="EAEA3C"/>
              </a:solidFill>
            </a:endParaRPr>
          </a:p>
        </p:txBody>
      </p:sp>
      <p:pic>
        <p:nvPicPr>
          <p:cNvPr id="16388" name="Picture 2" descr="C:\Users\user\Desktop\5zv_deti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24400"/>
            <a:ext cx="28432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" y="0"/>
            <a:ext cx="283686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33600"/>
            <a:ext cx="284321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341313"/>
            <a:ext cx="9144000" cy="98583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Arial Black" pitchFamily="34" charset="0"/>
              </a:rPr>
              <a:t>Журнал учета  работы по гигиеническому воспитанию №038/у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lvl="4" algn="ctr">
              <a:buFont typeface="Wingdings" pitchFamily="2" charset="2"/>
              <a:buNone/>
            </a:pPr>
            <a:endParaRPr lang="ru-RU" sz="3200" smtClean="0"/>
          </a:p>
          <a:p>
            <a:pPr lvl="4" algn="ctr">
              <a:buFont typeface="Wingdings" pitchFamily="2" charset="2"/>
              <a:buNone/>
            </a:pPr>
            <a:endParaRPr lang="ru-RU" sz="3200" smtClean="0"/>
          </a:p>
          <a:p>
            <a:pPr lvl="4" algn="ctr">
              <a:buFont typeface="Wingdings" pitchFamily="2" charset="2"/>
              <a:buNone/>
            </a:pPr>
            <a:endParaRPr lang="ru-RU" sz="3200" smtClean="0"/>
          </a:p>
        </p:txBody>
      </p:sp>
      <p:graphicFrame>
        <p:nvGraphicFramePr>
          <p:cNvPr id="492548" name="Group 4"/>
          <p:cNvGraphicFramePr>
            <a:graphicFrameLocks noGrp="1"/>
          </p:cNvGraphicFramePr>
          <p:nvPr>
            <p:ph sz="half" idx="2"/>
          </p:nvPr>
        </p:nvGraphicFramePr>
        <p:xfrm>
          <a:off x="0" y="1524000"/>
          <a:ext cx="9144000" cy="5334001"/>
        </p:xfrm>
        <a:graphic>
          <a:graphicData uri="http://schemas.openxmlformats.org/drawingml/2006/table">
            <a:tbl>
              <a:tblPr/>
              <a:tblGrid>
                <a:gridCol w="2019300"/>
                <a:gridCol w="2017713"/>
                <a:gridCol w="2022475"/>
                <a:gridCol w="3084512"/>
              </a:tblGrid>
              <a:tr h="2208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Дата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Форма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Тема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Кол-во слушателей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возраст, № отряда.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5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EAEA3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EAEA3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EAEA3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EAEA3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152400"/>
            <a:ext cx="8229600" cy="1524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sz="4000" smtClean="0"/>
          </a:p>
        </p:txBody>
      </p:sp>
      <p:sp>
        <p:nvSpPr>
          <p:cNvPr id="491523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4000" b="1" dirty="0" smtClean="0">
                <a:latin typeface="Arial Black" pitchFamily="34" charset="0"/>
              </a:rPr>
              <a:t>Приглашение бригады специалистов краевых учреждений: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r>
              <a:rPr lang="ru-RU" sz="3600" b="1" dirty="0" smtClean="0">
                <a:latin typeface="Arial Black" pitchFamily="34" charset="0"/>
              </a:rPr>
              <a:t>Для пришкольных лагерей – в поликлинические подразделения  Детского клин. мед центра г.Читы, краевой центр медицинской профилактики;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r>
              <a:rPr lang="ru-RU" sz="3600" b="1" dirty="0" smtClean="0">
                <a:latin typeface="Arial Black" pitchFamily="34" charset="0"/>
              </a:rPr>
              <a:t>Для загородных лагерей – КЦМП, КНД, ККВД, </a:t>
            </a:r>
            <a:r>
              <a:rPr lang="ru-RU" sz="3600" b="1" dirty="0" err="1" smtClean="0">
                <a:latin typeface="Arial Black" pitchFamily="34" charset="0"/>
              </a:rPr>
              <a:t>КЦПСиР,КЦСПИД</a:t>
            </a:r>
            <a:r>
              <a:rPr lang="ru-RU" sz="3600" b="1" dirty="0" smtClean="0">
                <a:latin typeface="Arial Black" pitchFamily="34" charset="0"/>
              </a:rPr>
              <a:t>;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4000" b="1" dirty="0" smtClean="0">
                <a:latin typeface="Arial Black" pitchFamily="34" charset="0"/>
              </a:rPr>
              <a:t>ТЕЛЕФОН ДЛЯ ФОРМИРОВАНИЯ ЗАЯВКИ:</a:t>
            </a:r>
            <a:r>
              <a:rPr lang="ru-RU" sz="4400" b="1" dirty="0" smtClean="0">
                <a:latin typeface="Arial Black" pitchFamily="34" charset="0"/>
              </a:rPr>
              <a:t> 31-35-13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4000" b="1" dirty="0" smtClean="0">
                <a:latin typeface="Arial Black" pitchFamily="34" charset="0"/>
              </a:rPr>
              <a:t>контактное лицо – </a:t>
            </a:r>
            <a:r>
              <a:rPr lang="ru-RU" sz="4000" b="1" dirty="0" err="1" smtClean="0">
                <a:latin typeface="Arial Black" pitchFamily="34" charset="0"/>
              </a:rPr>
              <a:t>Куйдина</a:t>
            </a:r>
            <a:r>
              <a:rPr lang="ru-RU" sz="4000" b="1" dirty="0" smtClean="0">
                <a:latin typeface="Arial Black" pitchFamily="34" charset="0"/>
              </a:rPr>
              <a:t> Светлана Ивановна</a:t>
            </a:r>
            <a:endParaRPr lang="ru-RU" sz="4000" dirty="0" smtClean="0">
              <a:latin typeface="Arial Black" pitchFamily="34" charset="0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4000" dirty="0" smtClean="0">
              <a:solidFill>
                <a:srgbClr val="FF3300"/>
              </a:solidFill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4000" dirty="0" smtClean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8788"/>
            <a:ext cx="8229600" cy="714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endParaRPr lang="ru-RU" dirty="0" smtClean="0"/>
          </a:p>
          <a:p>
            <a:pPr algn="ctr">
              <a:buFont typeface="Wingdings 2" pitchFamily="18" charset="2"/>
              <a:buNone/>
            </a:pPr>
            <a:r>
              <a:rPr lang="ru-RU" sz="3200" b="1" dirty="0" smtClean="0">
                <a:latin typeface="Arial Black" pitchFamily="34" charset="0"/>
              </a:rPr>
              <a:t>Отчет </a:t>
            </a:r>
          </a:p>
          <a:p>
            <a:pPr algn="ctr">
              <a:buFont typeface="Wingdings 2" pitchFamily="18" charset="2"/>
              <a:buNone/>
            </a:pPr>
            <a:r>
              <a:rPr lang="ru-RU" sz="3200" b="1" dirty="0" smtClean="0">
                <a:latin typeface="Arial Black" pitchFamily="34" charset="0"/>
              </a:rPr>
              <a:t>по окончанию сезона передается в </a:t>
            </a:r>
          </a:p>
          <a:p>
            <a:pPr algn="ctr">
              <a:buFont typeface="Wingdings 2" pitchFamily="18" charset="2"/>
              <a:buNone/>
            </a:pPr>
            <a:r>
              <a:rPr lang="ru-RU" sz="3200" b="1" dirty="0" smtClean="0">
                <a:latin typeface="Arial Black" pitchFamily="34" charset="0"/>
              </a:rPr>
              <a:t>медицинскую организацию </a:t>
            </a:r>
          </a:p>
          <a:p>
            <a:pPr algn="ctr">
              <a:buFont typeface="Wingdings 2" pitchFamily="18" charset="2"/>
              <a:buNone/>
            </a:pPr>
            <a:r>
              <a:rPr lang="ru-RU" sz="3200" b="1" dirty="0" smtClean="0">
                <a:latin typeface="Arial Black" pitchFamily="34" charset="0"/>
              </a:rPr>
              <a:t>(ЦРБ, городская поликлиника, краевое ЛПУ) </a:t>
            </a:r>
          </a:p>
          <a:p>
            <a:pPr algn="ctr">
              <a:buFont typeface="Wingdings 2" pitchFamily="18" charset="2"/>
              <a:buNone/>
            </a:pPr>
            <a:r>
              <a:rPr lang="ru-RU" sz="3200" b="1" dirty="0" smtClean="0">
                <a:latin typeface="Arial Black" pitchFamily="34" charset="0"/>
              </a:rPr>
              <a:t>в кабинет медицинской профилактики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-1647825"/>
            <a:ext cx="8229600" cy="14049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b="1" dirty="0" smtClean="0">
              <a:latin typeface="Arial Black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Arial Black" pitchFamily="34" charset="0"/>
              </a:rPr>
              <a:t>Национальная стратегия действий в интересах детей на 2012 - 2017 годы (утв. Указом Президента РФ от 1 июня 2012 г. N 761)</a:t>
            </a:r>
          </a:p>
          <a:p>
            <a:pPr marL="0" indent="0">
              <a:buNone/>
            </a:pPr>
            <a:endParaRPr lang="ru-RU" sz="2400" b="1" dirty="0" smtClean="0">
              <a:latin typeface="Arial Black" pitchFamily="34" charset="0"/>
            </a:endParaRPr>
          </a:p>
          <a:p>
            <a:pPr marL="0" indent="0" algn="ctr">
              <a:buNone/>
            </a:pPr>
            <a:endParaRPr lang="ru-RU" sz="2400" b="1" dirty="0" smtClean="0">
              <a:latin typeface="Arial Black" pitchFamily="34" charset="0"/>
            </a:endParaRPr>
          </a:p>
          <a:p>
            <a:pPr algn="ctr"/>
            <a:r>
              <a:rPr lang="ru-RU" sz="2400" dirty="0" smtClean="0">
                <a:latin typeface="Arial Black" pitchFamily="34" charset="0"/>
              </a:rPr>
              <a:t> </a:t>
            </a:r>
            <a:r>
              <a:rPr lang="ru-RU" sz="2400" dirty="0">
                <a:latin typeface="Arial Black" pitchFamily="34" charset="0"/>
              </a:rPr>
              <a:t>В Российской Федерации должны приниматься меры, направленные на формирование у семьи и детей потребности в здоровом образе жизни, всеобщую раннюю профилактику заболеваемости, внедрение </a:t>
            </a:r>
            <a:r>
              <a:rPr lang="ru-RU" sz="2400" dirty="0" err="1">
                <a:latin typeface="Arial Black" pitchFamily="34" charset="0"/>
              </a:rPr>
              <a:t>здоровьесберегающих</a:t>
            </a:r>
            <a:r>
              <a:rPr lang="ru-RU" sz="2400" dirty="0">
                <a:latin typeface="Arial Black" pitchFamily="34" charset="0"/>
              </a:rPr>
              <a:t> технологий во все сферы жизни ребенка, предоставление квалифицированной медицинской помощи в любых ситуациях</a:t>
            </a:r>
            <a:endParaRPr lang="ru-RU" sz="2400" b="1" dirty="0">
              <a:latin typeface="Arial Black" pitchFamily="34" charset="0"/>
            </a:endParaRPr>
          </a:p>
          <a:p>
            <a:endParaRPr lang="ru-RU" sz="2400" b="1" dirty="0" smtClean="0">
              <a:latin typeface="Arial Black" pitchFamily="34" charset="0"/>
            </a:endParaRPr>
          </a:p>
          <a:p>
            <a:endParaRPr lang="ru-RU" sz="2400" b="1" dirty="0">
              <a:latin typeface="Arial Black" pitchFamily="34" charset="0"/>
            </a:endParaRPr>
          </a:p>
          <a:p>
            <a:endParaRPr lang="ru-RU" sz="2400" b="1" dirty="0" smtClean="0">
              <a:latin typeface="Arial Black" pitchFamily="34" charset="0"/>
            </a:endParaRPr>
          </a:p>
          <a:p>
            <a:endParaRPr lang="ru-RU" sz="2400" b="1" dirty="0">
              <a:latin typeface="Arial Black" pitchFamily="34" charset="0"/>
            </a:endParaRPr>
          </a:p>
          <a:p>
            <a:r>
              <a:rPr lang="ru-RU" sz="2400" b="1" dirty="0" smtClean="0">
                <a:latin typeface="Arial Black" pitchFamily="34" charset="0"/>
              </a:rPr>
              <a:t> </a:t>
            </a:r>
          </a:p>
          <a:p>
            <a:pPr>
              <a:buFont typeface="Wingdings 2" pitchFamily="18" charset="2"/>
              <a:buNone/>
            </a:pPr>
            <a:endParaRPr lang="ru-RU" sz="2800" dirty="0" smtClean="0"/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913"/>
            <a:ext cx="8229600" cy="1444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5805488"/>
            <a:ext cx="8229600" cy="519112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4509120"/>
            <a:ext cx="8672566" cy="769441"/>
          </a:xfrm>
          <a:prstGeom prst="rect">
            <a:avLst/>
          </a:prstGeom>
          <a:scene3d>
            <a:camera prst="obliqueTopRight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Lucida Sans"/>
              </a:rPr>
              <a:t>БЛАГОДАРЮ ЗА ВНИМАНИЕ!</a:t>
            </a:r>
            <a:endParaRPr lang="ru-RU" sz="4400" b="1" dirty="0">
              <a:ln/>
              <a:gradFill flip="none" rotWithShape="1">
                <a:gsLst>
                  <a:gs pos="0">
                    <a:schemeClr val="accent3">
                      <a:shade val="30000"/>
                      <a:satMod val="115000"/>
                    </a:schemeClr>
                  </a:gs>
                  <a:gs pos="50000">
                    <a:schemeClr val="accent3">
                      <a:shade val="67500"/>
                      <a:satMod val="115000"/>
                    </a:schemeClr>
                  </a:gs>
                  <a:gs pos="100000">
                    <a:schemeClr val="accent3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2888"/>
            <a:ext cx="8229600" cy="714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r>
              <a:rPr lang="ru-RU" sz="2400" b="1" dirty="0">
                <a:latin typeface="Arial Black" pitchFamily="34" charset="0"/>
              </a:rPr>
              <a:t>Распоряжение министерства здравоохранения Забайкальского края от 16 мая 2016 г. №611 «О медико-санитарном обеспечении детских летних оздоровительных учреждений Забайкальского края в 2016 году</a:t>
            </a:r>
            <a:r>
              <a:rPr lang="ru-RU" sz="2400" b="1" dirty="0" smtClean="0">
                <a:latin typeface="Arial Black" pitchFamily="34" charset="0"/>
              </a:rPr>
              <a:t>» </a:t>
            </a:r>
          </a:p>
          <a:p>
            <a:pPr marL="0" indent="0">
              <a:buNone/>
            </a:pPr>
            <a:endParaRPr lang="ru-RU" sz="2400" b="1" dirty="0" smtClean="0">
              <a:latin typeface="Arial Black" pitchFamily="34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latin typeface="Arial Black" pitchFamily="34" charset="0"/>
              </a:rPr>
              <a:t>6.4. Проводить работу по гигиеническому воспитанию детей, популяризации навыков здорового образа жизни, профилактики алкоголизма, наркомании и табакокурения, травматизма, в том числе при  проведении экскурсионных мероприятий и вовремя купания;</a:t>
            </a:r>
            <a:endParaRPr lang="ru-RU" sz="2400" dirty="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15416"/>
            <a:ext cx="8229600" cy="2160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19268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Arial Black" pitchFamily="34" charset="0"/>
              </a:rPr>
              <a:t>Приказ Министерства здравоохранения и социального развития Российской Федерации (</a:t>
            </a:r>
            <a:r>
              <a:rPr lang="ru-RU" sz="2400" dirty="0" err="1">
                <a:latin typeface="Arial Black" pitchFamily="34" charset="0"/>
              </a:rPr>
              <a:t>Минздравсоцразвития</a:t>
            </a:r>
            <a:r>
              <a:rPr lang="ru-RU" sz="2400" dirty="0">
                <a:latin typeface="Arial Black" pitchFamily="34" charset="0"/>
              </a:rPr>
              <a:t> России) от 16 апреля 2012 г. N 363н г. Москва "Об утверждении Порядка оказания медицинской помощи несовершеннолетним в период оздоровления и организованного отдыха"</a:t>
            </a:r>
            <a:r>
              <a:rPr lang="ru-RU" sz="2400" b="1" dirty="0">
                <a:latin typeface="Arial Black" pitchFamily="34" charset="0"/>
              </a:rPr>
              <a:t> </a:t>
            </a:r>
            <a:endParaRPr lang="ru-RU" sz="2400" b="1" dirty="0" smtClean="0">
              <a:latin typeface="Arial Black" pitchFamily="34" charset="0"/>
            </a:endParaRPr>
          </a:p>
          <a:p>
            <a:pPr marL="0" indent="0" algn="just">
              <a:buNone/>
            </a:pPr>
            <a:endParaRPr lang="ru-RU" sz="2400" b="1" dirty="0">
              <a:latin typeface="Arial Black" pitchFamily="34" charset="0"/>
            </a:endParaRPr>
          </a:p>
          <a:p>
            <a:pPr algn="just"/>
            <a:r>
              <a:rPr lang="ru-RU" dirty="0" smtClean="0"/>
              <a:t>- </a:t>
            </a:r>
            <a:r>
              <a:rPr lang="ru-RU" b="1" dirty="0" smtClean="0">
                <a:latin typeface="Arial Black" pitchFamily="34" charset="0"/>
              </a:rPr>
              <a:t>проведение </a:t>
            </a:r>
            <a:r>
              <a:rPr lang="ru-RU" b="1" dirty="0">
                <a:latin typeface="Arial Black" pitchFamily="34" charset="0"/>
              </a:rPr>
              <a:t>работы по формированию здорового образа жизни с персоналом учреждения и детьми;</a:t>
            </a:r>
          </a:p>
          <a:p>
            <a:pPr algn="just"/>
            <a:endParaRPr lang="ru-RU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570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800" b="1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Структура факторов риска заболеваний, выявленных у граждан в Центрах здоровья.</a:t>
            </a:r>
            <a:b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5486488"/>
              </p:ext>
            </p:extLst>
          </p:nvPr>
        </p:nvGraphicFramePr>
        <p:xfrm>
          <a:off x="107504" y="1556793"/>
          <a:ext cx="8928993" cy="4911851"/>
        </p:xfrm>
        <a:graphic>
          <a:graphicData uri="http://schemas.openxmlformats.org/drawingml/2006/table">
            <a:tbl>
              <a:tblPr/>
              <a:tblGrid>
                <a:gridCol w="698971"/>
                <a:gridCol w="1441036"/>
                <a:gridCol w="1549660"/>
                <a:gridCol w="1402073"/>
                <a:gridCol w="1254487"/>
                <a:gridCol w="1358629"/>
                <a:gridCol w="1224137"/>
              </a:tblGrid>
              <a:tr h="10104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№</a:t>
                      </a:r>
                      <a:endParaRPr lang="ru-RU" sz="1600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п</a:t>
                      </a:r>
                      <a:r>
                        <a:rPr lang="ru-RU" sz="1600" b="1" dirty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/</a:t>
                      </a:r>
                      <a:r>
                        <a:rPr lang="ru-RU" sz="1600" b="1" dirty="0" err="1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п</a:t>
                      </a:r>
                      <a:endParaRPr lang="ru-RU" sz="1600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Структура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по возрастам</a:t>
                      </a:r>
                      <a:endParaRPr lang="ru-RU" sz="1600" b="1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1 место</a:t>
                      </a:r>
                      <a:endParaRPr lang="ru-RU" sz="1600" b="1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2 место</a:t>
                      </a:r>
                      <a:endParaRPr lang="ru-RU" sz="1600" b="1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3 место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4 место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5 место</a:t>
                      </a: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88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1.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0-14 лет</a:t>
                      </a:r>
                      <a:endParaRPr lang="ru-RU" sz="1600" b="1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Нездоровое питание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43,3%</a:t>
                      </a:r>
                      <a:endParaRPr lang="ru-RU" sz="1600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Табако</a:t>
                      </a:r>
                      <a:endParaRPr lang="ru-RU" sz="1600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курение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20,1%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Гиподина</a:t>
                      </a:r>
                      <a:endParaRPr lang="ru-RU" sz="1600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мия</a:t>
                      </a: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18%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Стресс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тревога и депрессия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11,3</a:t>
                      </a:r>
                      <a:r>
                        <a:rPr lang="ru-RU" sz="1600" dirty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%</a:t>
                      </a:r>
                      <a:endParaRPr lang="ru-RU" sz="1600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Избыточ</a:t>
                      </a:r>
                      <a:endParaRPr lang="ru-RU" sz="1600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ный</a:t>
                      </a: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 вес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Ожирение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10,5%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88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2.</a:t>
                      </a: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15-17 лет</a:t>
                      </a:r>
                      <a:endParaRPr lang="ru-RU" sz="1600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Гиподина</a:t>
                      </a:r>
                      <a:endParaRPr lang="ru-RU" sz="1600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мия</a:t>
                      </a: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80%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Нездоро</a:t>
                      </a:r>
                      <a:endParaRPr lang="ru-RU" sz="1600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вое питание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47,5 %</a:t>
                      </a: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Стресс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тревога и депрессия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26%</a:t>
                      </a:r>
                      <a:endParaRPr lang="ru-RU" sz="1600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Табако</a:t>
                      </a:r>
                      <a:endParaRPr lang="ru-RU" sz="1600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Курение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23,5%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Избыточ</a:t>
                      </a:r>
                      <a:endParaRPr lang="ru-RU" sz="1600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ный</a:t>
                      </a: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 вес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Ожирение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21,8%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88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3.</a:t>
                      </a: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Старше 18 лет</a:t>
                      </a:r>
                      <a:endParaRPr lang="ru-RU" sz="1600" b="1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Нездоровое питание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47,4 %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Гиподина</a:t>
                      </a:r>
                      <a:endParaRPr lang="ru-RU" sz="1600" b="1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мия</a:t>
                      </a: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42,8%</a:t>
                      </a:r>
                      <a:endParaRPr lang="ru-RU" sz="1600" b="1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Избыточ</a:t>
                      </a:r>
                      <a:endParaRPr lang="ru-RU" sz="1600" b="1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ный</a:t>
                      </a: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 вес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Ожирение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38,6% </a:t>
                      </a: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Артериаль</a:t>
                      </a:r>
                      <a:endParaRPr lang="ru-RU" sz="1600" b="1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ная</a:t>
                      </a: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 гипертензия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35%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Гиперхолестеринемия</a:t>
                      </a:r>
                      <a:endParaRPr lang="ru-RU" sz="1600" b="1" dirty="0" smtClean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Arial Black" pitchFamily="34" charset="0"/>
                          <a:ea typeface="Times New Roman"/>
                          <a:cs typeface="Arial" pitchFamily="34" charset="0"/>
                        </a:rPr>
                        <a:t>23,3%</a:t>
                      </a:r>
                      <a:endParaRPr lang="ru-RU" sz="1600" b="1" dirty="0">
                        <a:latin typeface="Arial Black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563" marR="11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198438"/>
            <a:ext cx="8229600" cy="460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sz="4000" dirty="0" smtClean="0"/>
          </a:p>
        </p:txBody>
      </p:sp>
      <p:sp>
        <p:nvSpPr>
          <p:cNvPr id="486403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marL="609600" indent="-609600"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4000" dirty="0" smtClean="0"/>
          </a:p>
          <a:p>
            <a:pPr marL="914400" indent="-91440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800" b="1" dirty="0" smtClean="0">
                <a:latin typeface="Arial Black" pitchFamily="34" charset="0"/>
              </a:rPr>
              <a:t>1. План </a:t>
            </a:r>
            <a:r>
              <a:rPr lang="ru-RU" sz="3300" dirty="0" smtClean="0">
                <a:latin typeface="Arial" pitchFamily="34" charset="0"/>
                <a:cs typeface="Arial" pitchFamily="34" charset="0"/>
              </a:rPr>
              <a:t>(летний оздоровительный сезон это благоприятный период для формирования потребности в здоровом образе жизни у детей. Составленный план работы поможет конкретизировать мероприятия и сделать их реально выполнимыми. План необходимо согласовать с начальником лагеря и старшей вожатой).</a:t>
            </a:r>
          </a:p>
          <a:p>
            <a:pPr marL="609600" indent="-60960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800" b="1" dirty="0" smtClean="0">
                <a:latin typeface="Arial Black" pitchFamily="34" charset="0"/>
              </a:rPr>
              <a:t>2. Учет – форма 38у</a:t>
            </a:r>
          </a:p>
          <a:p>
            <a:pPr marL="609600" indent="-60960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800" b="1" dirty="0" smtClean="0">
                <a:latin typeface="Arial Black" pitchFamily="34" charset="0"/>
              </a:rPr>
              <a:t>3. Отчетность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76200"/>
            <a:ext cx="8229600" cy="76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sz="40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</a:t>
            </a:r>
            <a:r>
              <a:rPr lang="ru-RU" sz="3800" b="1" smtClean="0"/>
              <a:t>План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sz="3800" b="1" smtClean="0"/>
              <a:t>1. Работа с родителями: на сборном пункте, в выходные дни.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sz="3800" b="1" smtClean="0"/>
              <a:t>2. Работа с педколлективом, работниками пищеблока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sz="3800" b="1" smtClean="0"/>
              <a:t>3. Работа с детьми</a:t>
            </a:r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800" b="1" smtClean="0"/>
              <a:t>План составляется с учетом актуальности, сезонности,</a:t>
            </a:r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800" b="1" smtClean="0"/>
              <a:t> Всемирных дней и внутрилагерных мероприятий.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76200"/>
            <a:ext cx="8229600" cy="76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sz="4000" smtClean="0"/>
          </a:p>
        </p:txBody>
      </p:sp>
      <p:sp>
        <p:nvSpPr>
          <p:cNvPr id="488451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marL="274320" indent="-27432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b="1" dirty="0" smtClean="0"/>
          </a:p>
          <a:p>
            <a:pPr marL="274320" indent="-27432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800" b="1" dirty="0" smtClean="0">
                <a:latin typeface="Arial Black" pitchFamily="34" charset="0"/>
              </a:rPr>
              <a:t>Темы</a:t>
            </a:r>
          </a:p>
          <a:p>
            <a:pPr marL="274320" indent="-27432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dirty="0" smtClean="0">
                <a:latin typeface="Arial Black" pitchFamily="34" charset="0"/>
              </a:rPr>
              <a:t>Актуальные: 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latin typeface="Arial Black" pitchFamily="34" charset="0"/>
              </a:rPr>
              <a:t>здоровое питание 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latin typeface="Arial Black" pitchFamily="34" charset="0"/>
              </a:rPr>
              <a:t>профилактика гиподинамии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latin typeface="Arial Black" pitchFamily="34" charset="0"/>
              </a:rPr>
              <a:t>профилактика употребления табака, алкоголя  и наркотиков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latin typeface="Arial Black" pitchFamily="34" charset="0"/>
              </a:rPr>
              <a:t>личная гигиена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>
                <a:latin typeface="Arial Black" pitchFamily="34" charset="0"/>
              </a:rPr>
              <a:t>п</a:t>
            </a:r>
            <a:r>
              <a:rPr lang="ru-RU" b="1" dirty="0" smtClean="0">
                <a:latin typeface="Arial Black" pitchFamily="34" charset="0"/>
              </a:rPr>
              <a:t>рофилактика травматизма</a:t>
            </a:r>
          </a:p>
          <a:p>
            <a:pPr marL="274320" indent="-27432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dirty="0" smtClean="0">
                <a:latin typeface="Arial Black" pitchFamily="34" charset="0"/>
              </a:rPr>
              <a:t>Сезонные: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latin typeface="Arial Black" pitchFamily="34" charset="0"/>
              </a:rPr>
              <a:t>профилактика кишечных инфекций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dirty="0" smtClean="0">
                <a:latin typeface="Arial Black" pitchFamily="34" charset="0"/>
              </a:rPr>
              <a:t>профилактика педикулеза и чесотки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dirty="0" smtClean="0">
                <a:latin typeface="Arial Black" pitchFamily="34" charset="0"/>
              </a:rPr>
              <a:t>закаливание водой и солнцем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dirty="0" smtClean="0">
                <a:latin typeface="Arial Black" pitchFamily="34" charset="0"/>
              </a:rPr>
              <a:t>правила оказания первой помощи при травма, кровотечениях, укусах насекомых, утоплениях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dirty="0" smtClean="0">
                <a:latin typeface="Arial Black" pitchFamily="34" charset="0"/>
              </a:rPr>
              <a:t>профилактика клещевого энцефалита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b="1" dirty="0" smtClean="0">
              <a:latin typeface="Arial Black" pitchFamily="34" charset="0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b="1" dirty="0" smtClean="0"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603250"/>
            <a:ext cx="8229600" cy="460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sz="40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 flipV="1">
            <a:off x="0" y="6858000"/>
            <a:ext cx="9144000" cy="3048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600" smtClean="0"/>
          </a:p>
        </p:txBody>
      </p:sp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0" y="367781"/>
            <a:ext cx="9144000" cy="871007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 dirty="0" smtClean="0">
                <a:latin typeface="Tahoma" pitchFamily="34" charset="0"/>
              </a:rPr>
              <a:t>Профилактика травматизма.</a:t>
            </a:r>
          </a:p>
          <a:p>
            <a:endParaRPr lang="ru-RU" sz="3200" b="1" dirty="0" smtClean="0">
              <a:latin typeface="Tahoma" pitchFamily="34" charset="0"/>
            </a:endParaRPr>
          </a:p>
          <a:p>
            <a:r>
              <a:rPr lang="ru-RU" sz="2800" dirty="0" smtClean="0">
                <a:latin typeface="Arial Black" pitchFamily="34" charset="0"/>
              </a:rPr>
              <a:t>Механизм </a:t>
            </a:r>
            <a:r>
              <a:rPr lang="ru-RU" sz="2800" dirty="0">
                <a:latin typeface="Arial Black" pitchFamily="34" charset="0"/>
              </a:rPr>
              <a:t>многих травм, как спортивных, так и бытовых, связан с падениями и бегом. </a:t>
            </a:r>
            <a:endParaRPr lang="ru-RU" sz="2800" dirty="0" smtClean="0">
              <a:latin typeface="Arial Black" pitchFamily="34" charset="0"/>
            </a:endParaRPr>
          </a:p>
          <a:p>
            <a:r>
              <a:rPr lang="ru-RU" sz="2800" dirty="0" smtClean="0">
                <a:latin typeface="Arial Black" pitchFamily="34" charset="0"/>
              </a:rPr>
              <a:t>Во </a:t>
            </a:r>
            <a:r>
              <a:rPr lang="ru-RU" sz="2800" dirty="0">
                <a:latin typeface="Arial Black" pitchFamily="34" charset="0"/>
              </a:rPr>
              <a:t>всех случаях </a:t>
            </a:r>
            <a:r>
              <a:rPr lang="ru-RU" sz="2800" dirty="0" err="1">
                <a:latin typeface="Arial Black" pitchFamily="34" charset="0"/>
              </a:rPr>
              <a:t>травматизации</a:t>
            </a:r>
            <a:r>
              <a:rPr lang="ru-RU" sz="2800" dirty="0">
                <a:latin typeface="Arial Black" pitchFamily="34" charset="0"/>
              </a:rPr>
              <a:t> способствует привычная гипокинезия ребенка, плохая координация движений, низкая работоспособность и выносливость. 80-84 % детей, получивших травмы, это дети малоподвижные, с недостаточным физическим развитием, неспособные распознать </a:t>
            </a:r>
            <a:r>
              <a:rPr lang="ru-RU" sz="2800" dirty="0" err="1">
                <a:latin typeface="Arial Black" pitchFamily="34" charset="0"/>
              </a:rPr>
              <a:t>травмоопасную</a:t>
            </a:r>
            <a:r>
              <a:rPr lang="ru-RU" sz="2800" dirty="0">
                <a:latin typeface="Arial Black" pitchFamily="34" charset="0"/>
              </a:rPr>
              <a:t> ситуацию. </a:t>
            </a:r>
            <a:endParaRPr lang="ru-RU" sz="2800" b="1" dirty="0" smtClean="0">
              <a:latin typeface="Arial Black" pitchFamily="34" charset="0"/>
            </a:endParaRPr>
          </a:p>
          <a:p>
            <a:pPr algn="just"/>
            <a:endParaRPr lang="ru-RU" sz="3200" dirty="0"/>
          </a:p>
          <a:p>
            <a:pPr algn="just"/>
            <a:endParaRPr lang="ru-RU" sz="3200" b="1" dirty="0">
              <a:latin typeface="Arial Black" pitchFamily="34" charset="0"/>
            </a:endParaRPr>
          </a:p>
          <a:p>
            <a:pPr marL="342900" indent="-342900"/>
            <a:endParaRPr lang="ru-RU" sz="3200" b="1" dirty="0">
              <a:solidFill>
                <a:srgbClr val="FFFF00"/>
              </a:solidFill>
              <a:latin typeface="Tahoma" pitchFamily="34" charset="0"/>
            </a:endParaRPr>
          </a:p>
          <a:p>
            <a:pPr marL="342900" indent="-342900"/>
            <a:endParaRPr lang="ru-RU" sz="3200" b="1" dirty="0">
              <a:latin typeface="Tahoma" pitchFamily="34" charset="0"/>
            </a:endParaRPr>
          </a:p>
          <a:p>
            <a:pPr marL="342900" indent="-342900"/>
            <a:endParaRPr lang="ru-RU" sz="3200" b="1" dirty="0">
              <a:solidFill>
                <a:srgbClr val="EAEA3C"/>
              </a:solidFill>
              <a:latin typeface="Tahoma" pitchFamily="34" charset="0"/>
            </a:endParaRPr>
          </a:p>
          <a:p>
            <a:pPr marL="342900" indent="-342900"/>
            <a:endParaRPr lang="ru-RU" sz="2800" b="1" dirty="0">
              <a:solidFill>
                <a:srgbClr val="EAEA3C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1010</TotalTime>
  <Words>1026</Words>
  <Application>Microsoft Office PowerPoint</Application>
  <PresentationFormat>Экран (4:3)</PresentationFormat>
  <Paragraphs>227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Формирование ЗОЖ и медико-гигиеническое обучение в летнем оздоровительном лагере</vt:lpstr>
      <vt:lpstr>Презентация PowerPoint</vt:lpstr>
      <vt:lpstr>Презентация PowerPoint</vt:lpstr>
      <vt:lpstr>Презентация PowerPoint</vt:lpstr>
      <vt:lpstr>               Структура факторов риска заболеваний, выявленных у граждан в Центрах здоровья.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. </vt:lpstr>
      <vt:lpstr>Презентация PowerPoint</vt:lpstr>
      <vt:lpstr>Презентация PowerPoint</vt:lpstr>
      <vt:lpstr>Журнал учета  работы по гигиеническому воспитанию №038/у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137</cp:revision>
  <cp:lastPrinted>1601-01-01T00:00:00Z</cp:lastPrinted>
  <dcterms:created xsi:type="dcterms:W3CDTF">2009-12-15T13:43:12Z</dcterms:created>
  <dcterms:modified xsi:type="dcterms:W3CDTF">2016-05-24T04:32:48Z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